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9" r:id="rId13"/>
    <p:sldId id="270" r:id="rId14"/>
    <p:sldId id="271" r:id="rId15"/>
    <p:sldId id="276" r:id="rId16"/>
    <p:sldId id="272" r:id="rId17"/>
    <p:sldId id="291" r:id="rId18"/>
    <p:sldId id="277" r:id="rId19"/>
    <p:sldId id="287" r:id="rId20"/>
    <p:sldId id="292" r:id="rId21"/>
    <p:sldId id="288" r:id="rId22"/>
    <p:sldId id="296" r:id="rId23"/>
    <p:sldId id="290" r:id="rId24"/>
    <p:sldId id="294" r:id="rId25"/>
    <p:sldId id="295" r:id="rId26"/>
    <p:sldId id="293" r:id="rId27"/>
    <p:sldId id="273" r:id="rId28"/>
    <p:sldId id="274" r:id="rId29"/>
    <p:sldId id="289" r:id="rId30"/>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charts/_rels/chart1.xml.rels><?xml version="1.0" encoding="UTF-8" standalone="yes"?>
<Relationships xmlns="http://schemas.openxmlformats.org/package/2006/relationships"><Relationship Id="rId1" Type="http://schemas.openxmlformats.org/officeDocument/2006/relationships/package" Target="../embeddings/Planilha_do_Microsoft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pieChart>
        <c:varyColors val="1"/>
        <c:ser>
          <c:idx val="0"/>
          <c:order val="0"/>
          <c:tx>
            <c:strRef>
              <c:f>Plan1!$B$1</c:f>
              <c:strCache>
                <c:ptCount val="1"/>
                <c:pt idx="0">
                  <c:v>Orçamento 2015</c:v>
                </c:pt>
              </c:strCache>
            </c:strRef>
          </c:tx>
          <c:cat>
            <c:strRef>
              <c:f>Plan1!$A$2:$A$5</c:f>
              <c:strCache>
                <c:ptCount val="4"/>
                <c:pt idx="0">
                  <c:v>Subvenções públicas</c:v>
                </c:pt>
                <c:pt idx="1">
                  <c:v>Comdica</c:v>
                </c:pt>
                <c:pt idx="2">
                  <c:v>Parceiros e projetos</c:v>
                </c:pt>
                <c:pt idx="3">
                  <c:v>Doações PF /PJ</c:v>
                </c:pt>
              </c:strCache>
            </c:strRef>
          </c:cat>
          <c:val>
            <c:numRef>
              <c:f>Plan1!$B$2:$B$5</c:f>
              <c:numCache>
                <c:formatCode>General</c:formatCode>
                <c:ptCount val="4"/>
                <c:pt idx="0">
                  <c:v>80</c:v>
                </c:pt>
                <c:pt idx="1">
                  <c:v>4</c:v>
                </c:pt>
                <c:pt idx="2">
                  <c:v>10</c:v>
                </c:pt>
                <c:pt idx="3">
                  <c:v>6</c:v>
                </c:pt>
              </c:numCache>
            </c:numRef>
          </c:val>
        </c:ser>
        <c:dLbls>
          <c:showLegendKey val="0"/>
          <c:showVal val="0"/>
          <c:showCatName val="0"/>
          <c:showSerName val="0"/>
          <c:showPercent val="0"/>
          <c:showBubbleSize val="0"/>
          <c:showLeaderLines val="1"/>
        </c:dLbls>
        <c:firstSliceAng val="0"/>
      </c:pieChart>
    </c:plotArea>
    <c:legend>
      <c:legendPos val="r"/>
      <c:layout/>
      <c:overlay val="0"/>
    </c:legend>
    <c:plotVisOnly val="1"/>
    <c:dispBlanksAs val="gap"/>
    <c:showDLblsOverMax val="0"/>
  </c:chart>
  <c:txPr>
    <a:bodyPr/>
    <a:lstStyle/>
    <a:p>
      <a:pPr>
        <a:defRPr sz="1800"/>
      </a:pPr>
      <a:endParaRPr lang="pt-BR"/>
    </a:p>
  </c:tx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pt-BR" smtClean="0"/>
              <a:t>Clique para editar o título mestre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en-US" dirty="0"/>
          </a:p>
        </p:txBody>
      </p:sp>
      <p:sp>
        <p:nvSpPr>
          <p:cNvPr id="4" name="Date Placeholder 3"/>
          <p:cNvSpPr>
            <a:spLocks noGrp="1"/>
          </p:cNvSpPr>
          <p:nvPr>
            <p:ph type="dt" sz="half" idx="10"/>
          </p:nvPr>
        </p:nvSpPr>
        <p:spPr/>
        <p:txBody>
          <a:bodyPr/>
          <a:lstStyle/>
          <a:p>
            <a:fld id="{1C99D513-8B17-42EB-A18C-881590FBACEF}" type="datetimeFigureOut">
              <a:rPr lang="pt-BR" smtClean="0"/>
              <a:t>04/05/2016</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2300166-F9F7-4CAF-948B-3FB755D14DA5}" type="slidenum">
              <a:rPr lang="pt-BR" smtClean="0"/>
              <a:t>‹nº›</a:t>
            </a:fld>
            <a:endParaRPr lang="pt-BR"/>
          </a:p>
        </p:txBody>
      </p:sp>
    </p:spTree>
    <p:extLst>
      <p:ext uri="{BB962C8B-B14F-4D97-AF65-F5344CB8AC3E}">
        <p14:creationId xmlns:p14="http://schemas.microsoft.com/office/powerpoint/2010/main" val="1883433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pt-BR" smtClean="0"/>
              <a:t>Clique para editar o título mestre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1C99D513-8B17-42EB-A18C-881590FBACEF}" type="datetimeFigureOut">
              <a:rPr lang="pt-BR" smtClean="0"/>
              <a:t>04/05/2016</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2300166-F9F7-4CAF-948B-3FB755D14DA5}" type="slidenum">
              <a:rPr lang="pt-BR" smtClean="0"/>
              <a:t>‹nº›</a:t>
            </a:fld>
            <a:endParaRPr lang="pt-BR"/>
          </a:p>
        </p:txBody>
      </p:sp>
    </p:spTree>
    <p:extLst>
      <p:ext uri="{BB962C8B-B14F-4D97-AF65-F5344CB8AC3E}">
        <p14:creationId xmlns:p14="http://schemas.microsoft.com/office/powerpoint/2010/main" val="434664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t-BR" smtClean="0"/>
              <a:t>Clique para editar o título mestre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smtClean="0"/>
              <a:t>Clique para editar o texto mestre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1C99D513-8B17-42EB-A18C-881590FBACEF}" type="datetimeFigureOut">
              <a:rPr lang="pt-BR" smtClean="0"/>
              <a:t>04/05/2016</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2300166-F9F7-4CAF-948B-3FB755D14DA5}" type="slidenum">
              <a:rPr lang="pt-BR" smtClean="0"/>
              <a:t>‹nº›</a:t>
            </a:fld>
            <a:endParaRPr lang="pt-B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738312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pt-BR" smtClean="0"/>
              <a:t>Clique para editar o título mestre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1C99D513-8B17-42EB-A18C-881590FBACEF}" type="datetimeFigureOut">
              <a:rPr lang="pt-BR" smtClean="0"/>
              <a:t>04/05/2016</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2300166-F9F7-4CAF-948B-3FB755D14DA5}" type="slidenum">
              <a:rPr lang="pt-BR" smtClean="0"/>
              <a:t>‹nº›</a:t>
            </a:fld>
            <a:endParaRPr lang="pt-BR"/>
          </a:p>
        </p:txBody>
      </p:sp>
    </p:spTree>
    <p:extLst>
      <p:ext uri="{BB962C8B-B14F-4D97-AF65-F5344CB8AC3E}">
        <p14:creationId xmlns:p14="http://schemas.microsoft.com/office/powerpoint/2010/main" val="8697063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o 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t-BR" smtClean="0"/>
              <a:t>Clique para editar o título mestre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smtClean="0"/>
              <a:t>Clique para editar o texto mestre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1C99D513-8B17-42EB-A18C-881590FBACEF}" type="datetimeFigureOut">
              <a:rPr lang="pt-BR" smtClean="0"/>
              <a:t>04/05/2016</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2300166-F9F7-4CAF-948B-3FB755D14DA5}" type="slidenum">
              <a:rPr lang="pt-BR" smtClean="0"/>
              <a:t>‹nº›</a:t>
            </a:fld>
            <a:endParaRPr lang="pt-B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189184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iro ou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pt-BR" smtClean="0"/>
              <a:t>Clique para editar o título mestre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smtClean="0"/>
              <a:t>Clique para editar o texto mestre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1C99D513-8B17-42EB-A18C-881590FBACEF}" type="datetimeFigureOut">
              <a:rPr lang="pt-BR" smtClean="0"/>
              <a:t>04/05/2016</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2300166-F9F7-4CAF-948B-3FB755D14DA5}" type="slidenum">
              <a:rPr lang="pt-BR" smtClean="0"/>
              <a:t>‹nº›</a:t>
            </a:fld>
            <a:endParaRPr lang="pt-BR"/>
          </a:p>
        </p:txBody>
      </p:sp>
    </p:spTree>
    <p:extLst>
      <p:ext uri="{BB962C8B-B14F-4D97-AF65-F5344CB8AC3E}">
        <p14:creationId xmlns:p14="http://schemas.microsoft.com/office/powerpoint/2010/main" val="37430273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1C99D513-8B17-42EB-A18C-881590FBACEF}" type="datetimeFigureOut">
              <a:rPr lang="pt-BR" smtClean="0"/>
              <a:t>04/05/2016</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2300166-F9F7-4CAF-948B-3FB755D14DA5}" type="slidenum">
              <a:rPr lang="pt-BR" smtClean="0"/>
              <a:t>‹nº›</a:t>
            </a:fld>
            <a:endParaRPr lang="pt-BR"/>
          </a:p>
        </p:txBody>
      </p:sp>
    </p:spTree>
    <p:extLst>
      <p:ext uri="{BB962C8B-B14F-4D97-AF65-F5344CB8AC3E}">
        <p14:creationId xmlns:p14="http://schemas.microsoft.com/office/powerpoint/2010/main" val="488150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1C99D513-8B17-42EB-A18C-881590FBACEF}" type="datetimeFigureOut">
              <a:rPr lang="pt-BR" smtClean="0"/>
              <a:t>04/05/2016</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2300166-F9F7-4CAF-948B-3FB755D14DA5}" type="slidenum">
              <a:rPr lang="pt-BR" smtClean="0"/>
              <a:t>‹nº›</a:t>
            </a:fld>
            <a:endParaRPr lang="pt-BR"/>
          </a:p>
        </p:txBody>
      </p:sp>
    </p:spTree>
    <p:extLst>
      <p:ext uri="{BB962C8B-B14F-4D97-AF65-F5344CB8AC3E}">
        <p14:creationId xmlns:p14="http://schemas.microsoft.com/office/powerpoint/2010/main" val="764332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pt-BR" smtClean="0"/>
              <a:t>Clique para editar o título mestre</a:t>
            </a:r>
            <a:endParaRPr lang="en-US" dirty="0"/>
          </a:p>
        </p:txBody>
      </p:sp>
      <p:sp>
        <p:nvSpPr>
          <p:cNvPr id="3" name="Content Placeholder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1C99D513-8B17-42EB-A18C-881590FBACEF}" type="datetimeFigureOut">
              <a:rPr lang="pt-BR" smtClean="0"/>
              <a:t>04/05/2016</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2300166-F9F7-4CAF-948B-3FB755D14DA5}" type="slidenum">
              <a:rPr lang="pt-BR" smtClean="0"/>
              <a:t>‹nº›</a:t>
            </a:fld>
            <a:endParaRPr lang="pt-BR"/>
          </a:p>
        </p:txBody>
      </p:sp>
    </p:spTree>
    <p:extLst>
      <p:ext uri="{BB962C8B-B14F-4D97-AF65-F5344CB8AC3E}">
        <p14:creationId xmlns:p14="http://schemas.microsoft.com/office/powerpoint/2010/main" val="79244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pt-BR" smtClean="0"/>
              <a:t>Clique para editar o título mestre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1C99D513-8B17-42EB-A18C-881590FBACEF}" type="datetimeFigureOut">
              <a:rPr lang="pt-BR" smtClean="0"/>
              <a:t>04/05/2016</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2300166-F9F7-4CAF-948B-3FB755D14DA5}" type="slidenum">
              <a:rPr lang="pt-BR" smtClean="0"/>
              <a:t>‹nº›</a:t>
            </a:fld>
            <a:endParaRPr lang="pt-BR"/>
          </a:p>
        </p:txBody>
      </p:sp>
    </p:spTree>
    <p:extLst>
      <p:ext uri="{BB962C8B-B14F-4D97-AF65-F5344CB8AC3E}">
        <p14:creationId xmlns:p14="http://schemas.microsoft.com/office/powerpoint/2010/main" val="3695940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4"/>
          <p:cNvSpPr>
            <a:spLocks noGrp="1"/>
          </p:cNvSpPr>
          <p:nvPr>
            <p:ph type="dt" sz="half" idx="10"/>
          </p:nvPr>
        </p:nvSpPr>
        <p:spPr/>
        <p:txBody>
          <a:bodyPr/>
          <a:lstStyle/>
          <a:p>
            <a:fld id="{1C99D513-8B17-42EB-A18C-881590FBACEF}" type="datetimeFigureOut">
              <a:rPr lang="pt-BR" smtClean="0"/>
              <a:t>04/05/2016</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92300166-F9F7-4CAF-948B-3FB755D14DA5}" type="slidenum">
              <a:rPr lang="pt-BR" smtClean="0"/>
              <a:t>‹nº›</a:t>
            </a:fld>
            <a:endParaRPr lang="pt-BR"/>
          </a:p>
        </p:txBody>
      </p:sp>
    </p:spTree>
    <p:extLst>
      <p:ext uri="{BB962C8B-B14F-4D97-AF65-F5344CB8AC3E}">
        <p14:creationId xmlns:p14="http://schemas.microsoft.com/office/powerpoint/2010/main" val="2410921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BR" smtClean="0"/>
              <a:t>Clique para editar o título mestre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fld id="{1C99D513-8B17-42EB-A18C-881590FBACEF}" type="datetimeFigureOut">
              <a:rPr lang="pt-BR" smtClean="0"/>
              <a:t>04/05/2016</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92300166-F9F7-4CAF-948B-3FB755D14DA5}" type="slidenum">
              <a:rPr lang="pt-BR" smtClean="0"/>
              <a:t>‹nº›</a:t>
            </a:fld>
            <a:endParaRPr lang="pt-BR"/>
          </a:p>
        </p:txBody>
      </p:sp>
    </p:spTree>
    <p:extLst>
      <p:ext uri="{BB962C8B-B14F-4D97-AF65-F5344CB8AC3E}">
        <p14:creationId xmlns:p14="http://schemas.microsoft.com/office/powerpoint/2010/main" val="914723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pt-BR" smtClean="0"/>
              <a:t>Clique para editar o título mestre</a:t>
            </a:r>
            <a:endParaRPr lang="en-US" dirty="0"/>
          </a:p>
        </p:txBody>
      </p:sp>
      <p:sp>
        <p:nvSpPr>
          <p:cNvPr id="3" name="Date Placeholder 2"/>
          <p:cNvSpPr>
            <a:spLocks noGrp="1"/>
          </p:cNvSpPr>
          <p:nvPr>
            <p:ph type="dt" sz="half" idx="10"/>
          </p:nvPr>
        </p:nvSpPr>
        <p:spPr/>
        <p:txBody>
          <a:bodyPr/>
          <a:lstStyle/>
          <a:p>
            <a:fld id="{1C99D513-8B17-42EB-A18C-881590FBACEF}" type="datetimeFigureOut">
              <a:rPr lang="pt-BR" smtClean="0"/>
              <a:t>04/05/2016</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92300166-F9F7-4CAF-948B-3FB755D14DA5}" type="slidenum">
              <a:rPr lang="pt-BR" smtClean="0"/>
              <a:t>‹nº›</a:t>
            </a:fld>
            <a:endParaRPr lang="pt-BR"/>
          </a:p>
        </p:txBody>
      </p:sp>
    </p:spTree>
    <p:extLst>
      <p:ext uri="{BB962C8B-B14F-4D97-AF65-F5344CB8AC3E}">
        <p14:creationId xmlns:p14="http://schemas.microsoft.com/office/powerpoint/2010/main" val="710661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99D513-8B17-42EB-A18C-881590FBACEF}" type="datetimeFigureOut">
              <a:rPr lang="pt-BR" smtClean="0"/>
              <a:t>04/05/2016</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92300166-F9F7-4CAF-948B-3FB755D14DA5}" type="slidenum">
              <a:rPr lang="pt-BR" smtClean="0"/>
              <a:t>‹nº›</a:t>
            </a:fld>
            <a:endParaRPr lang="pt-BR"/>
          </a:p>
        </p:txBody>
      </p:sp>
    </p:spTree>
    <p:extLst>
      <p:ext uri="{BB962C8B-B14F-4D97-AF65-F5344CB8AC3E}">
        <p14:creationId xmlns:p14="http://schemas.microsoft.com/office/powerpoint/2010/main" val="572953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pt-BR" smtClean="0"/>
              <a:t>Clique para editar o título mestre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1C99D513-8B17-42EB-A18C-881590FBACEF}" type="datetimeFigureOut">
              <a:rPr lang="pt-BR" smtClean="0"/>
              <a:t>04/05/2016</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92300166-F9F7-4CAF-948B-3FB755D14DA5}" type="slidenum">
              <a:rPr lang="pt-BR" smtClean="0"/>
              <a:t>‹nº›</a:t>
            </a:fld>
            <a:endParaRPr lang="pt-BR"/>
          </a:p>
        </p:txBody>
      </p:sp>
    </p:spTree>
    <p:extLst>
      <p:ext uri="{BB962C8B-B14F-4D97-AF65-F5344CB8AC3E}">
        <p14:creationId xmlns:p14="http://schemas.microsoft.com/office/powerpoint/2010/main" val="1275835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pt-BR" smtClean="0"/>
              <a:t>Clique para editar o título mestre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smtClean="0"/>
              <a:t>Clique no ícone para adicionar uma imagem</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1C99D513-8B17-42EB-A18C-881590FBACEF}" type="datetimeFigureOut">
              <a:rPr lang="pt-BR" smtClean="0"/>
              <a:t>04/05/2016</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92300166-F9F7-4CAF-948B-3FB755D14DA5}" type="slidenum">
              <a:rPr lang="pt-BR" smtClean="0"/>
              <a:t>‹nº›</a:t>
            </a:fld>
            <a:endParaRPr lang="pt-BR"/>
          </a:p>
        </p:txBody>
      </p:sp>
    </p:spTree>
    <p:extLst>
      <p:ext uri="{BB962C8B-B14F-4D97-AF65-F5344CB8AC3E}">
        <p14:creationId xmlns:p14="http://schemas.microsoft.com/office/powerpoint/2010/main" val="3029919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pt-BR" smtClean="0"/>
              <a:t>Clique para editar o título mestre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C99D513-8B17-42EB-A18C-881590FBACEF}" type="datetimeFigureOut">
              <a:rPr lang="pt-BR" smtClean="0"/>
              <a:t>04/05/2016</a:t>
            </a:fld>
            <a:endParaRPr lang="pt-B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2300166-F9F7-4CAF-948B-3FB755D14DA5}" type="slidenum">
              <a:rPr lang="pt-BR" smtClean="0"/>
              <a:t>‹nº›</a:t>
            </a:fld>
            <a:endParaRPr lang="pt-BR"/>
          </a:p>
        </p:txBody>
      </p:sp>
    </p:spTree>
    <p:extLst>
      <p:ext uri="{BB962C8B-B14F-4D97-AF65-F5344CB8AC3E}">
        <p14:creationId xmlns:p14="http://schemas.microsoft.com/office/powerpoint/2010/main" val="131071787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p:txBody>
          <a:bodyPr>
            <a:normAutofit/>
          </a:bodyPr>
          <a:lstStyle/>
          <a:p>
            <a:r>
              <a:rPr lang="pt-BR" sz="3200" dirty="0" smtClean="0"/>
              <a:t>Relatório de Atividades </a:t>
            </a:r>
            <a:endParaRPr lang="pt-BR" sz="3200" dirty="0"/>
          </a:p>
        </p:txBody>
      </p:sp>
      <p:pic>
        <p:nvPicPr>
          <p:cNvPr id="1026" name="Picture 2" descr="Novo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7068" y="1240824"/>
            <a:ext cx="7766936" cy="2553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51071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02507" y="417602"/>
            <a:ext cx="2980295" cy="1267691"/>
          </a:xfrm>
        </p:spPr>
        <p:txBody>
          <a:bodyPr/>
          <a:lstStyle/>
          <a:p>
            <a:r>
              <a:rPr lang="pt-BR" dirty="0"/>
              <a:t>Passeios</a:t>
            </a:r>
          </a:p>
        </p:txBody>
      </p:sp>
      <p:sp>
        <p:nvSpPr>
          <p:cNvPr id="3" name="Subtítulo 2"/>
          <p:cNvSpPr>
            <a:spLocks noGrp="1"/>
          </p:cNvSpPr>
          <p:nvPr>
            <p:ph type="subTitle" idx="1"/>
          </p:nvPr>
        </p:nvSpPr>
        <p:spPr>
          <a:xfrm>
            <a:off x="864516" y="1868399"/>
            <a:ext cx="7766936" cy="2809777"/>
          </a:xfrm>
        </p:spPr>
        <p:txBody>
          <a:bodyPr>
            <a:normAutofit/>
          </a:bodyPr>
          <a:lstStyle/>
          <a:p>
            <a:pPr lvl="0" algn="just"/>
            <a:r>
              <a:rPr lang="pt-BR" sz="2000" dirty="0" smtClean="0"/>
              <a:t>No ano de </a:t>
            </a:r>
            <a:r>
              <a:rPr lang="pt-BR" sz="2000" dirty="0" smtClean="0"/>
              <a:t>2015 </a:t>
            </a:r>
            <a:r>
              <a:rPr lang="pt-BR" sz="2000" dirty="0" smtClean="0"/>
              <a:t>conseguimos </a:t>
            </a:r>
            <a:r>
              <a:rPr lang="pt-BR" sz="2000" dirty="0"/>
              <a:t>oferecer em média de dois passeios por semestre ao longo do ano para as crianças e adolescentes acolhidos, que visitaram museus, exposições, parques temáticos, torneios esportivos e pontos turísticos da região, teatro, cinema, restaurantes, caminhadas.</a:t>
            </a:r>
          </a:p>
          <a:p>
            <a:endParaRPr lang="pt-BR" sz="2000" dirty="0"/>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6494" y="3713044"/>
            <a:ext cx="3657785" cy="2574503"/>
          </a:xfrm>
          <a:prstGeom prst="rect">
            <a:avLst/>
          </a:prstGeom>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7041" y="3713044"/>
            <a:ext cx="3649396" cy="2633227"/>
          </a:xfrm>
          <a:prstGeom prst="rect">
            <a:avLst/>
          </a:prstGeom>
        </p:spPr>
      </p:pic>
    </p:spTree>
    <p:extLst>
      <p:ext uri="{BB962C8B-B14F-4D97-AF65-F5344CB8AC3E}">
        <p14:creationId xmlns:p14="http://schemas.microsoft.com/office/powerpoint/2010/main" val="41463858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977133" y="0"/>
            <a:ext cx="10452471" cy="1537854"/>
          </a:xfrm>
        </p:spPr>
        <p:txBody>
          <a:bodyPr/>
          <a:lstStyle/>
          <a:p>
            <a:r>
              <a:rPr lang="pt-BR" dirty="0"/>
              <a:t>Gincana de Dia das Crianças</a:t>
            </a:r>
          </a:p>
        </p:txBody>
      </p:sp>
      <p:sp>
        <p:nvSpPr>
          <p:cNvPr id="3" name="Subtítulo 2"/>
          <p:cNvSpPr>
            <a:spLocks noGrp="1"/>
          </p:cNvSpPr>
          <p:nvPr>
            <p:ph type="subTitle" idx="1"/>
          </p:nvPr>
        </p:nvSpPr>
        <p:spPr>
          <a:xfrm>
            <a:off x="777225" y="1294575"/>
            <a:ext cx="7766936" cy="2539196"/>
          </a:xfrm>
        </p:spPr>
        <p:txBody>
          <a:bodyPr>
            <a:normAutofit/>
          </a:bodyPr>
          <a:lstStyle/>
          <a:p>
            <a:pPr lvl="0"/>
            <a:endParaRPr lang="pt-BR" dirty="0"/>
          </a:p>
          <a:p>
            <a:pPr lvl="0" algn="just"/>
            <a:r>
              <a:rPr lang="pt-BR" dirty="0" smtClean="0"/>
              <a:t>Neste </a:t>
            </a:r>
            <a:r>
              <a:rPr lang="pt-BR" dirty="0"/>
              <a:t>ano convidamos equipe Força Tarefa de Taquara para organizar e realizar nossa tradicional Gincana de Dia das Crianças, no dia 12 de outubro, momento lúdico e recreativo que envolve tanto crianças e adolescentes do Lar Padilha, bem como grande participação da comunidade local. Para a premiação foram ofertados passeios a serem escolhidos pelas equipes. Neste ano a gincana teve como tema gerador as “Escolhas da juventude e histórias infantis”.</a:t>
            </a:r>
          </a:p>
          <a:p>
            <a:endParaRPr lang="pt-BR" dirty="0"/>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8486" y="3836441"/>
            <a:ext cx="3620839" cy="2583807"/>
          </a:xfrm>
          <a:prstGeom prst="rect">
            <a:avLst/>
          </a:prstGeom>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2726" y="3835106"/>
            <a:ext cx="3677329" cy="2586478"/>
          </a:xfrm>
          <a:prstGeom prst="rect">
            <a:avLst/>
          </a:prstGeom>
        </p:spPr>
      </p:pic>
    </p:spTree>
    <p:extLst>
      <p:ext uri="{BB962C8B-B14F-4D97-AF65-F5344CB8AC3E}">
        <p14:creationId xmlns:p14="http://schemas.microsoft.com/office/powerpoint/2010/main" val="29785501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922638" y="244515"/>
            <a:ext cx="5393981" cy="1205345"/>
          </a:xfrm>
        </p:spPr>
        <p:txBody>
          <a:bodyPr/>
          <a:lstStyle/>
          <a:p>
            <a:r>
              <a:rPr lang="pt-BR" dirty="0"/>
              <a:t>Noitada Cultural</a:t>
            </a:r>
          </a:p>
        </p:txBody>
      </p:sp>
      <p:sp>
        <p:nvSpPr>
          <p:cNvPr id="3" name="Subtítulo 2"/>
          <p:cNvSpPr>
            <a:spLocks noGrp="1"/>
          </p:cNvSpPr>
          <p:nvPr>
            <p:ph type="subTitle" idx="1"/>
          </p:nvPr>
        </p:nvSpPr>
        <p:spPr>
          <a:xfrm>
            <a:off x="1136365" y="1103309"/>
            <a:ext cx="7766936" cy="2924077"/>
          </a:xfrm>
        </p:spPr>
        <p:txBody>
          <a:bodyPr>
            <a:normAutofit/>
          </a:bodyPr>
          <a:lstStyle/>
          <a:p>
            <a:pPr lvl="0" algn="just"/>
            <a:endParaRPr lang="pt-BR" sz="2000" dirty="0" smtClean="0"/>
          </a:p>
          <a:p>
            <a:pPr lvl="0" algn="just"/>
            <a:r>
              <a:rPr lang="pt-BR" sz="2000" dirty="0" smtClean="0"/>
              <a:t>No </a:t>
            </a:r>
            <a:r>
              <a:rPr lang="pt-BR" sz="2000" dirty="0"/>
              <a:t>dia </a:t>
            </a:r>
            <a:r>
              <a:rPr lang="pt-BR" sz="2000" dirty="0" smtClean="0"/>
              <a:t>12 </a:t>
            </a:r>
            <a:r>
              <a:rPr lang="pt-BR" sz="2000" dirty="0"/>
              <a:t>de dezembro, o Lar Padilha realiza a sua </a:t>
            </a:r>
            <a:r>
              <a:rPr lang="pt-BR" sz="2000" dirty="0" smtClean="0"/>
              <a:t>XVII </a:t>
            </a:r>
            <a:r>
              <a:rPr lang="pt-BR" sz="2000" dirty="0"/>
              <a:t>Noitada Cultural, evento que mostra os talentos artísticos dos acolhidos para seus familiares, parceiros e comunidade local. Nesse evento, o Lar Padilha disponibiliza transporte para que as famílias venham prestigiar seus filhos e perceber o que eles aprenderam ao longo do ano nas diversas oficinas oferecidas.</a:t>
            </a:r>
          </a:p>
          <a:p>
            <a:endParaRPr lang="pt-BR" dirty="0"/>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2202" y="3812756"/>
            <a:ext cx="3329344" cy="2365623"/>
          </a:xfrm>
          <a:prstGeom prst="rect">
            <a:avLst/>
          </a:prstGeom>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2150" y="3812757"/>
            <a:ext cx="3336325" cy="2365622"/>
          </a:xfrm>
          <a:prstGeom prst="rect">
            <a:avLst/>
          </a:prstGeom>
        </p:spPr>
      </p:pic>
    </p:spTree>
    <p:extLst>
      <p:ext uri="{BB962C8B-B14F-4D97-AF65-F5344CB8AC3E}">
        <p14:creationId xmlns:p14="http://schemas.microsoft.com/office/powerpoint/2010/main" val="19293882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05015" y="609599"/>
            <a:ext cx="6349571" cy="981708"/>
          </a:xfrm>
        </p:spPr>
        <p:txBody>
          <a:bodyPr/>
          <a:lstStyle/>
          <a:p>
            <a:r>
              <a:rPr lang="pt-BR" dirty="0" smtClean="0"/>
              <a:t>Atividades externas </a:t>
            </a:r>
            <a:endParaRPr lang="pt-BR" dirty="0"/>
          </a:p>
        </p:txBody>
      </p:sp>
      <p:sp>
        <p:nvSpPr>
          <p:cNvPr id="3" name="Subtítulo 2"/>
          <p:cNvSpPr>
            <a:spLocks noGrp="1"/>
          </p:cNvSpPr>
          <p:nvPr>
            <p:ph type="subTitle" idx="1"/>
          </p:nvPr>
        </p:nvSpPr>
        <p:spPr>
          <a:xfrm>
            <a:off x="930875" y="1970248"/>
            <a:ext cx="7766936" cy="4353790"/>
          </a:xfrm>
        </p:spPr>
        <p:txBody>
          <a:bodyPr>
            <a:normAutofit/>
          </a:bodyPr>
          <a:lstStyle/>
          <a:p>
            <a:pPr algn="just"/>
            <a:r>
              <a:rPr lang="pt-BR" dirty="0" smtClean="0"/>
              <a:t>Neste </a:t>
            </a:r>
            <a:r>
              <a:rPr lang="pt-BR" dirty="0"/>
              <a:t>ano também realizamos nossa </a:t>
            </a:r>
            <a:r>
              <a:rPr lang="pt-BR" dirty="0" smtClean="0"/>
              <a:t>II </a:t>
            </a:r>
            <a:r>
              <a:rPr lang="pt-BR" dirty="0"/>
              <a:t>Feijoada do Lar Padilha, evento com objetivo de angariar recursos para a manutenção da entidade, ocorrido no mês de julho na Sociedade 14 de Outubro na localidade  de Padilha.</a:t>
            </a:r>
          </a:p>
          <a:p>
            <a:pPr algn="just"/>
            <a:r>
              <a:rPr lang="pt-BR" dirty="0"/>
              <a:t>Ao mesmo tempo em que voltamos a realizar atividades próprias voltadas manutenção financeira da entidade, </a:t>
            </a:r>
            <a:r>
              <a:rPr lang="pt-BR" dirty="0" smtClean="0"/>
              <a:t>também participamos </a:t>
            </a:r>
            <a:r>
              <a:rPr lang="pt-BR" dirty="0"/>
              <a:t>como convidados em diversos eventos como </a:t>
            </a:r>
            <a:r>
              <a:rPr lang="pt-BR" dirty="0" smtClean="0"/>
              <a:t>Moto </a:t>
            </a:r>
            <a:r>
              <a:rPr lang="pt-BR" dirty="0"/>
              <a:t>Show em Taquara; Rodeio do CTG Fogão Gaúcho de Taquara; </a:t>
            </a:r>
            <a:r>
              <a:rPr lang="pt-BR" dirty="0" err="1"/>
              <a:t>Expocampo</a:t>
            </a:r>
            <a:r>
              <a:rPr lang="pt-BR" dirty="0"/>
              <a:t> de Taquara; </a:t>
            </a:r>
            <a:r>
              <a:rPr lang="pt-BR" dirty="0" smtClean="0"/>
              <a:t>Festejos </a:t>
            </a:r>
            <a:r>
              <a:rPr lang="pt-BR" dirty="0"/>
              <a:t>Farroupilha de Taquara; </a:t>
            </a:r>
            <a:r>
              <a:rPr lang="pt-BR" dirty="0" err="1"/>
              <a:t>Oktoberfest</a:t>
            </a:r>
            <a:r>
              <a:rPr lang="pt-BR" dirty="0"/>
              <a:t> de </a:t>
            </a:r>
            <a:r>
              <a:rPr lang="pt-BR" dirty="0" smtClean="0"/>
              <a:t>Igrejinha entre </a:t>
            </a:r>
            <a:r>
              <a:rPr lang="pt-BR" dirty="0"/>
              <a:t>outros eventos em que os funcionários e amigos do Lar Padilha participaram na venda de produtos ou organização de estacionamentos destes eventos tendo os recursos revertidos ao Lar Padilha. </a:t>
            </a:r>
          </a:p>
          <a:p>
            <a:endParaRPr lang="pt-BR" dirty="0"/>
          </a:p>
        </p:txBody>
      </p:sp>
    </p:spTree>
    <p:extLst>
      <p:ext uri="{BB962C8B-B14F-4D97-AF65-F5344CB8AC3E}">
        <p14:creationId xmlns:p14="http://schemas.microsoft.com/office/powerpoint/2010/main" val="29249365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946893" y="2487827"/>
            <a:ext cx="9008475" cy="3990108"/>
          </a:xfrm>
        </p:spPr>
        <p:txBody>
          <a:bodyPr>
            <a:normAutofit/>
          </a:bodyPr>
          <a:lstStyle/>
          <a:p>
            <a:pPr algn="just"/>
            <a:r>
              <a:rPr lang="pt-BR" dirty="0"/>
              <a:t>O ano de </a:t>
            </a:r>
            <a:r>
              <a:rPr lang="pt-BR" dirty="0" smtClean="0"/>
              <a:t>2015 </a:t>
            </a:r>
            <a:r>
              <a:rPr lang="pt-BR" dirty="0"/>
              <a:t>foi marcado pela </a:t>
            </a:r>
            <a:r>
              <a:rPr lang="pt-BR" dirty="0" smtClean="0"/>
              <a:t>solidificação da </a:t>
            </a:r>
            <a:r>
              <a:rPr lang="pt-BR" dirty="0"/>
              <a:t>nova filial da ABEFI em Taquara, que embora seja uma filial de nossa mantenedora, este espaço nasce como “afiliada” do Lar Padilha, sendo inclusive utilizado o mesmo sufixo “Lar Padilha” após a denominação Centro de Defesa e Proteção Social entidade que nasce de uma anseio comunitário e da identificação por parte da comunidade do Lar Padilha como entidade reconhecida no acolhimento de crianças e adolescentes na região do </a:t>
            </a:r>
            <a:r>
              <a:rPr lang="pt-BR" dirty="0" err="1"/>
              <a:t>Paranhama</a:t>
            </a:r>
            <a:r>
              <a:rPr lang="pt-BR" dirty="0"/>
              <a:t>. Outro fator que contribuiu neste desafio foi a constatação por parte de nossa entidade da necessidade de uma atuação mais sistemática na Moradia República e por fim a contemplação de um espaço de acolhimento de mulheres vítimas de violência doméstica, fechando-se um ciclo de defesa da família no enfrentamento direto dos grupos vulneráveis, sendo que desta forma iremos atuar mais próximos das famílias e oportunizando espaços de atendimento e de acompanhamento mais eficazes, evitando novos acolhimentos de crianças.</a:t>
            </a:r>
          </a:p>
          <a:p>
            <a:endParaRPr lang="pt-BR"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493" y="318317"/>
            <a:ext cx="6952736" cy="1996516"/>
          </a:xfrm>
          <a:prstGeom prst="rect">
            <a:avLst/>
          </a:prstGeom>
        </p:spPr>
      </p:pic>
    </p:spTree>
    <p:extLst>
      <p:ext uri="{BB962C8B-B14F-4D97-AF65-F5344CB8AC3E}">
        <p14:creationId xmlns:p14="http://schemas.microsoft.com/office/powerpoint/2010/main" val="14706511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0972" y="420129"/>
            <a:ext cx="3777082" cy="2660821"/>
          </a:xfrm>
          <a:prstGeom prst="rect">
            <a:avLst/>
          </a:prstGeom>
        </p:spPr>
      </p:pic>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473" y="420129"/>
            <a:ext cx="3985327" cy="2660822"/>
          </a:xfrm>
          <a:prstGeom prst="rect">
            <a:avLst/>
          </a:prstGeom>
        </p:spPr>
      </p:pic>
      <p:pic>
        <p:nvPicPr>
          <p:cNvPr id="7" name="Image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473" y="3377513"/>
            <a:ext cx="3985327" cy="2883243"/>
          </a:xfrm>
          <a:prstGeom prst="rect">
            <a:avLst/>
          </a:prstGeom>
        </p:spPr>
      </p:pic>
      <p:pic>
        <p:nvPicPr>
          <p:cNvPr id="8" name="Image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7529" y="3377514"/>
            <a:ext cx="3850525" cy="2883242"/>
          </a:xfrm>
          <a:prstGeom prst="rect">
            <a:avLst/>
          </a:prstGeom>
        </p:spPr>
      </p:pic>
    </p:spTree>
    <p:extLst>
      <p:ext uri="{BB962C8B-B14F-4D97-AF65-F5344CB8AC3E}">
        <p14:creationId xmlns:p14="http://schemas.microsoft.com/office/powerpoint/2010/main" val="32466573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Voluntariado e sustentabilidade </a:t>
            </a:r>
            <a:endParaRPr lang="pt-BR" dirty="0"/>
          </a:p>
        </p:txBody>
      </p:sp>
    </p:spTree>
    <p:extLst>
      <p:ext uri="{BB962C8B-B14F-4D97-AF65-F5344CB8AC3E}">
        <p14:creationId xmlns:p14="http://schemas.microsoft.com/office/powerpoint/2010/main" val="11692977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Orçamento 2015</a:t>
            </a:r>
            <a:endParaRPr lang="pt-BR" dirty="0"/>
          </a:p>
        </p:txBody>
      </p:sp>
      <p:graphicFrame>
        <p:nvGraphicFramePr>
          <p:cNvPr id="4" name="Espaço Reservado para Conteúdo 3"/>
          <p:cNvGraphicFramePr>
            <a:graphicFrameLocks noGrp="1"/>
          </p:cNvGraphicFramePr>
          <p:nvPr>
            <p:ph idx="1"/>
            <p:extLst>
              <p:ext uri="{D42A27DB-BD31-4B8C-83A1-F6EECF244321}">
                <p14:modId xmlns:p14="http://schemas.microsoft.com/office/powerpoint/2010/main" val="1999783192"/>
              </p:ext>
            </p:extLst>
          </p:nvPr>
        </p:nvGraphicFramePr>
        <p:xfrm>
          <a:off x="677863" y="2160588"/>
          <a:ext cx="8596312" cy="38814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84489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Projetos e recursos de </a:t>
            </a:r>
            <a:r>
              <a:rPr lang="pt-BR" dirty="0" smtClean="0"/>
              <a:t>2015</a:t>
            </a:r>
            <a:endParaRPr lang="pt-BR" dirty="0"/>
          </a:p>
        </p:txBody>
      </p:sp>
      <p:sp>
        <p:nvSpPr>
          <p:cNvPr id="5" name="Espaço Reservado para Conteúdo 4"/>
          <p:cNvSpPr>
            <a:spLocks noGrp="1"/>
          </p:cNvSpPr>
          <p:nvPr>
            <p:ph idx="1"/>
          </p:nvPr>
        </p:nvSpPr>
        <p:spPr>
          <a:xfrm>
            <a:off x="677334" y="1648495"/>
            <a:ext cx="8596668" cy="4301543"/>
          </a:xfrm>
        </p:spPr>
        <p:txBody>
          <a:bodyPr/>
          <a:lstStyle/>
          <a:p>
            <a:r>
              <a:rPr lang="pt-BR" dirty="0" smtClean="0"/>
              <a:t>Projeto  </a:t>
            </a:r>
            <a:r>
              <a:rPr lang="pt-BR" dirty="0" smtClean="0"/>
              <a:t>“Reforma do telhado da casa dos Meninos”</a:t>
            </a:r>
            <a:endParaRPr lang="pt-BR" dirty="0" smtClean="0"/>
          </a:p>
          <a:p>
            <a:r>
              <a:rPr lang="pt-BR" dirty="0" smtClean="0"/>
              <a:t>R$ </a:t>
            </a:r>
            <a:r>
              <a:rPr lang="pt-BR" dirty="0" smtClean="0"/>
              <a:t>20.000,00</a:t>
            </a:r>
            <a:endParaRPr lang="pt-BR" dirty="0" smtClean="0"/>
          </a:p>
          <a:p>
            <a:r>
              <a:rPr lang="pt-BR" dirty="0" smtClean="0"/>
              <a:t>Objetivo: </a:t>
            </a:r>
            <a:r>
              <a:rPr lang="pt-BR" dirty="0" smtClean="0"/>
              <a:t>Troca do telhado da casa dos meninos adolescentes.</a:t>
            </a:r>
            <a:endParaRPr lang="pt-BR" dirty="0" smtClean="0"/>
          </a:p>
          <a:p>
            <a:r>
              <a:rPr lang="pt-BR" dirty="0" smtClean="0"/>
              <a:t>Contrapartida do Lar Padilha: R$ </a:t>
            </a:r>
            <a:r>
              <a:rPr lang="pt-BR" dirty="0" smtClean="0"/>
              <a:t>12.000,00</a:t>
            </a:r>
            <a:endParaRPr lang="pt-BR" dirty="0" smtClean="0"/>
          </a:p>
          <a:p>
            <a:r>
              <a:rPr lang="pt-BR" dirty="0" smtClean="0"/>
              <a:t>Total: R$ </a:t>
            </a:r>
            <a:r>
              <a:rPr lang="pt-BR" dirty="0" smtClean="0"/>
              <a:t>32.000,00</a:t>
            </a:r>
            <a:endParaRPr lang="pt-BR" dirty="0" smtClean="0"/>
          </a:p>
          <a:p>
            <a:endParaRPr lang="pt-BR" dirty="0"/>
          </a:p>
        </p:txBody>
      </p:sp>
    </p:spTree>
    <p:extLst>
      <p:ext uri="{BB962C8B-B14F-4D97-AF65-F5344CB8AC3E}">
        <p14:creationId xmlns:p14="http://schemas.microsoft.com/office/powerpoint/2010/main" val="161220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Projetos e recursos de </a:t>
            </a:r>
            <a:r>
              <a:rPr lang="pt-BR" dirty="0" smtClean="0"/>
              <a:t>2015</a:t>
            </a:r>
            <a:endParaRPr lang="pt-BR" dirty="0"/>
          </a:p>
        </p:txBody>
      </p:sp>
      <p:sp>
        <p:nvSpPr>
          <p:cNvPr id="3" name="Espaço Reservado para Conteúdo 2"/>
          <p:cNvSpPr>
            <a:spLocks noGrp="1"/>
          </p:cNvSpPr>
          <p:nvPr>
            <p:ph idx="1"/>
          </p:nvPr>
        </p:nvSpPr>
        <p:spPr/>
        <p:txBody>
          <a:bodyPr/>
          <a:lstStyle/>
          <a:p>
            <a:r>
              <a:rPr lang="pt-BR" dirty="0"/>
              <a:t>Projeto  </a:t>
            </a:r>
            <a:r>
              <a:rPr lang="pt-BR" dirty="0" smtClean="0"/>
              <a:t>“Veiculo para atendimentos e encaminhamentos da equipe técnica – Centro de Defesa”</a:t>
            </a:r>
            <a:endParaRPr lang="pt-BR" dirty="0"/>
          </a:p>
          <a:p>
            <a:r>
              <a:rPr lang="pt-BR" dirty="0" smtClean="0"/>
              <a:t>Valor solicitado: R</a:t>
            </a:r>
            <a:r>
              <a:rPr lang="pt-BR" dirty="0"/>
              <a:t>$ </a:t>
            </a:r>
            <a:r>
              <a:rPr lang="pt-BR" dirty="0" smtClean="0"/>
              <a:t>17.295,07</a:t>
            </a:r>
            <a:endParaRPr lang="pt-BR" dirty="0"/>
          </a:p>
          <a:p>
            <a:r>
              <a:rPr lang="pt-BR" dirty="0"/>
              <a:t>Objetivo: </a:t>
            </a:r>
            <a:r>
              <a:rPr lang="pt-BR" dirty="0" smtClean="0"/>
              <a:t>Compra de veiculo com capacidade para 7 passageiros para </a:t>
            </a:r>
            <a:r>
              <a:rPr lang="pt-BR" dirty="0" err="1" smtClean="0"/>
              <a:t>translados</a:t>
            </a:r>
            <a:r>
              <a:rPr lang="pt-BR" dirty="0" smtClean="0"/>
              <a:t> e visitas da equipe técnica.</a:t>
            </a:r>
            <a:endParaRPr lang="pt-BR" dirty="0"/>
          </a:p>
          <a:p>
            <a:r>
              <a:rPr lang="pt-BR" dirty="0" smtClean="0"/>
              <a:t>Contrapartida do Lar Padilha: R$ </a:t>
            </a:r>
            <a:r>
              <a:rPr lang="pt-BR" dirty="0" smtClean="0"/>
              <a:t>42.945,93</a:t>
            </a:r>
            <a:endParaRPr lang="pt-BR" dirty="0" smtClean="0"/>
          </a:p>
          <a:p>
            <a:r>
              <a:rPr lang="pt-BR" dirty="0" smtClean="0"/>
              <a:t>Total</a:t>
            </a:r>
            <a:r>
              <a:rPr lang="pt-BR" dirty="0"/>
              <a:t>: R$ </a:t>
            </a:r>
            <a:r>
              <a:rPr lang="pt-BR" dirty="0" smtClean="0"/>
              <a:t>60.241,00</a:t>
            </a:r>
            <a:endParaRPr lang="pt-BR" dirty="0"/>
          </a:p>
          <a:p>
            <a:endParaRPr lang="pt-BR" dirty="0"/>
          </a:p>
        </p:txBody>
      </p:sp>
    </p:spTree>
    <p:extLst>
      <p:ext uri="{BB962C8B-B14F-4D97-AF65-F5344CB8AC3E}">
        <p14:creationId xmlns:p14="http://schemas.microsoft.com/office/powerpoint/2010/main" val="1118641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09140" y="366115"/>
            <a:ext cx="8596668" cy="1184563"/>
          </a:xfrm>
        </p:spPr>
        <p:txBody>
          <a:bodyPr>
            <a:noAutofit/>
          </a:bodyPr>
          <a:lstStyle/>
          <a:p>
            <a:r>
              <a:rPr lang="pt-BR" sz="4000" dirty="0" smtClean="0"/>
              <a:t>O que é o Lar Padilha?</a:t>
            </a:r>
            <a:br>
              <a:rPr lang="pt-BR" sz="4000" dirty="0" smtClean="0"/>
            </a:br>
            <a:endParaRPr lang="pt-BR" sz="4000" dirty="0"/>
          </a:p>
        </p:txBody>
      </p:sp>
      <p:sp>
        <p:nvSpPr>
          <p:cNvPr id="3" name="Espaço Reservado para Conteúdo 2"/>
          <p:cNvSpPr>
            <a:spLocks noGrp="1"/>
          </p:cNvSpPr>
          <p:nvPr>
            <p:ph idx="1"/>
          </p:nvPr>
        </p:nvSpPr>
        <p:spPr>
          <a:xfrm>
            <a:off x="339582" y="1325168"/>
            <a:ext cx="8596668" cy="3422853"/>
          </a:xfrm>
        </p:spPr>
        <p:txBody>
          <a:bodyPr>
            <a:normAutofit/>
          </a:bodyPr>
          <a:lstStyle/>
          <a:p>
            <a:pPr lvl="1"/>
            <a:r>
              <a:rPr lang="pt-BR" sz="2000" dirty="0"/>
              <a:t>O Lar Padilha é uma instituição que atua </a:t>
            </a:r>
            <a:r>
              <a:rPr lang="pt-BR" sz="2000" dirty="0" smtClean="0"/>
              <a:t>desde 1978, </a:t>
            </a:r>
            <a:r>
              <a:rPr lang="pt-BR" sz="2000" dirty="0"/>
              <a:t>na </a:t>
            </a:r>
            <a:r>
              <a:rPr lang="pt-BR" sz="2000" dirty="0" smtClean="0"/>
              <a:t>Defesa </a:t>
            </a:r>
            <a:r>
              <a:rPr lang="pt-BR" sz="2000" dirty="0"/>
              <a:t>dos Direitos das Crianças e Adolescentes em situação de vulnerabilidade social, oferecendo acolhimento em regime de Abrigo Institucional para crianças e adolescentes, vítimas de violência física, sexual e psicológica, exploração sexual, trabalho infantil, negligência, abandono e maus tratos. </a:t>
            </a:r>
          </a:p>
          <a:p>
            <a:endParaRPr lang="pt-BR" sz="2000" dirty="0"/>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638" y="3561773"/>
            <a:ext cx="3862546" cy="2476562"/>
          </a:xfrm>
          <a:prstGeom prst="rect">
            <a:avLst/>
          </a:prstGeom>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1" y="3561774"/>
            <a:ext cx="3775245" cy="2476561"/>
          </a:xfrm>
          <a:prstGeom prst="rect">
            <a:avLst/>
          </a:prstGeom>
        </p:spPr>
      </p:pic>
    </p:spTree>
    <p:extLst>
      <p:ext uri="{BB962C8B-B14F-4D97-AF65-F5344CB8AC3E}">
        <p14:creationId xmlns:p14="http://schemas.microsoft.com/office/powerpoint/2010/main" val="30491725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Projetos e recursos de </a:t>
            </a:r>
            <a:r>
              <a:rPr lang="pt-BR" dirty="0" smtClean="0"/>
              <a:t>2015</a:t>
            </a:r>
            <a:endParaRPr lang="pt-BR" dirty="0"/>
          </a:p>
        </p:txBody>
      </p:sp>
      <p:sp>
        <p:nvSpPr>
          <p:cNvPr id="3" name="Espaço Reservado para Conteúdo 2"/>
          <p:cNvSpPr>
            <a:spLocks noGrp="1"/>
          </p:cNvSpPr>
          <p:nvPr>
            <p:ph idx="1"/>
          </p:nvPr>
        </p:nvSpPr>
        <p:spPr/>
        <p:txBody>
          <a:bodyPr/>
          <a:lstStyle/>
          <a:p>
            <a:r>
              <a:rPr lang="pt-BR" dirty="0"/>
              <a:t>Projeto  </a:t>
            </a:r>
            <a:r>
              <a:rPr lang="pt-BR" dirty="0" smtClean="0"/>
              <a:t>“Direitos para quem também tem direitos”</a:t>
            </a:r>
            <a:endParaRPr lang="pt-BR" dirty="0"/>
          </a:p>
          <a:p>
            <a:r>
              <a:rPr lang="pt-BR" dirty="0"/>
              <a:t>R$ </a:t>
            </a:r>
            <a:r>
              <a:rPr lang="pt-BR" dirty="0" smtClean="0"/>
              <a:t>40.000,00</a:t>
            </a:r>
            <a:endParaRPr lang="pt-BR" dirty="0"/>
          </a:p>
          <a:p>
            <a:r>
              <a:rPr lang="pt-BR" dirty="0"/>
              <a:t>Objetivo: </a:t>
            </a:r>
            <a:r>
              <a:rPr lang="pt-BR" dirty="0" smtClean="0"/>
              <a:t>Pagamento de parte dos salários e primeira parcela do décimo terceiro salario dos colaboradores.</a:t>
            </a:r>
            <a:endParaRPr lang="pt-BR" dirty="0"/>
          </a:p>
          <a:p>
            <a:r>
              <a:rPr lang="pt-BR" dirty="0"/>
              <a:t>Contrapartida do Lar Padilha: R$ </a:t>
            </a:r>
            <a:r>
              <a:rPr lang="pt-BR" dirty="0" smtClean="0"/>
              <a:t>20.000,00</a:t>
            </a:r>
            <a:endParaRPr lang="pt-BR" dirty="0"/>
          </a:p>
          <a:p>
            <a:r>
              <a:rPr lang="pt-BR" dirty="0"/>
              <a:t>Total: R$ </a:t>
            </a:r>
            <a:r>
              <a:rPr lang="pt-BR" dirty="0" smtClean="0"/>
              <a:t>60.000,00</a:t>
            </a:r>
            <a:endParaRPr lang="pt-BR" dirty="0"/>
          </a:p>
          <a:p>
            <a:endParaRPr lang="pt-BR" dirty="0"/>
          </a:p>
        </p:txBody>
      </p:sp>
    </p:spTree>
    <p:extLst>
      <p:ext uri="{BB962C8B-B14F-4D97-AF65-F5344CB8AC3E}">
        <p14:creationId xmlns:p14="http://schemas.microsoft.com/office/powerpoint/2010/main" val="2226459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Fotos Forros, bebedouros, telhados, ventiladores, etc\DSCN023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0209"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992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endParaRPr lang="pt-BR" dirty="0"/>
          </a:p>
        </p:txBody>
      </p:sp>
      <p:pic>
        <p:nvPicPr>
          <p:cNvPr id="2050" name="Picture 2" descr="E:\TELHADO\DSCN15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670" y="708338"/>
            <a:ext cx="10101330" cy="566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87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Fotos Forros, bebedouros, telhados, ventiladores, etc\DSCN023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57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endParaRPr lang="pt-BR" dirty="0"/>
          </a:p>
        </p:txBody>
      </p:sp>
      <p:pic>
        <p:nvPicPr>
          <p:cNvPr id="3074" name="Picture 2" descr="E:\TELHADO\DSCN16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37882"/>
            <a:ext cx="5932868" cy="592428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TELHADO\DSCN156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0490" y="437882"/>
            <a:ext cx="6426557" cy="5924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278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677334" y="1159099"/>
            <a:ext cx="8596668" cy="4882263"/>
          </a:xfrm>
        </p:spPr>
        <p:txBody>
          <a:bodyPr/>
          <a:lstStyle/>
          <a:p>
            <a:endParaRPr lang="pt-BR" dirty="0"/>
          </a:p>
        </p:txBody>
      </p:sp>
      <p:pic>
        <p:nvPicPr>
          <p:cNvPr id="4098" name="Picture 2" descr="E:\FUNCIONÁRI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913" y="631065"/>
            <a:ext cx="10972800" cy="5692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8015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endParaRPr lang="pt-BR" dirty="0"/>
          </a:p>
        </p:txBody>
      </p:sp>
      <p:pic>
        <p:nvPicPr>
          <p:cNvPr id="1026" name="Picture 2" descr="E:\DOBLÔ.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09" y="669701"/>
            <a:ext cx="10129585" cy="5952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69788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8794" y="3855308"/>
            <a:ext cx="3457897" cy="2430164"/>
          </a:xfrm>
          <a:prstGeom prst="rect">
            <a:avLst/>
          </a:prstGeom>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1767" y="395416"/>
            <a:ext cx="2244113" cy="3194237"/>
          </a:xfrm>
          <a:prstGeom prst="rect">
            <a:avLst/>
          </a:prstGeom>
        </p:spPr>
      </p:pic>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583" y="3855308"/>
            <a:ext cx="3451655" cy="2430164"/>
          </a:xfrm>
          <a:prstGeom prst="rect">
            <a:avLst/>
          </a:prstGeom>
        </p:spPr>
      </p:pic>
      <p:pic>
        <p:nvPicPr>
          <p:cNvPr id="7" name="Image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2102" y="757882"/>
            <a:ext cx="4174589" cy="2618609"/>
          </a:xfrm>
          <a:prstGeom prst="rect">
            <a:avLst/>
          </a:prstGeom>
        </p:spPr>
      </p:pic>
    </p:spTree>
    <p:extLst>
      <p:ext uri="{BB962C8B-B14F-4D97-AF65-F5344CB8AC3E}">
        <p14:creationId xmlns:p14="http://schemas.microsoft.com/office/powerpoint/2010/main" val="192051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8264" y="453081"/>
            <a:ext cx="8097500" cy="6021859"/>
          </a:xfrm>
          <a:prstGeom prst="rect">
            <a:avLst/>
          </a:prstGeom>
        </p:spPr>
      </p:pic>
    </p:spTree>
    <p:extLst>
      <p:ext uri="{BB962C8B-B14F-4D97-AF65-F5344CB8AC3E}">
        <p14:creationId xmlns:p14="http://schemas.microsoft.com/office/powerpoint/2010/main" val="17525672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Nosso Muito Obrigado!</a:t>
            </a:r>
            <a:endParaRPr lang="pt-BR" dirty="0"/>
          </a:p>
        </p:txBody>
      </p:sp>
      <p:sp>
        <p:nvSpPr>
          <p:cNvPr id="3" name="Espaço Reservado para Conteúdo 2"/>
          <p:cNvSpPr>
            <a:spLocks noGrp="1"/>
          </p:cNvSpPr>
          <p:nvPr>
            <p:ph idx="1"/>
          </p:nvPr>
        </p:nvSpPr>
        <p:spPr/>
        <p:txBody>
          <a:bodyPr>
            <a:normAutofit/>
          </a:bodyPr>
          <a:lstStyle/>
          <a:p>
            <a:r>
              <a:rPr lang="pt-BR" sz="4400" dirty="0" smtClean="0"/>
              <a:t>www.larpadilha.org.br</a:t>
            </a:r>
          </a:p>
          <a:p>
            <a:r>
              <a:rPr lang="pt-BR" sz="4400" dirty="0" smtClean="0"/>
              <a:t>larpadilha@larpadilha.org.br</a:t>
            </a:r>
          </a:p>
          <a:p>
            <a:r>
              <a:rPr lang="pt-BR" sz="4400" dirty="0" smtClean="0"/>
              <a:t>3542-9146</a:t>
            </a:r>
            <a:endParaRPr lang="pt-BR" sz="4400" dirty="0"/>
          </a:p>
        </p:txBody>
      </p:sp>
    </p:spTree>
    <p:extLst>
      <p:ext uri="{BB962C8B-B14F-4D97-AF65-F5344CB8AC3E}">
        <p14:creationId xmlns:p14="http://schemas.microsoft.com/office/powerpoint/2010/main" val="4665171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32237" y="593125"/>
            <a:ext cx="5764684" cy="947351"/>
          </a:xfrm>
        </p:spPr>
        <p:txBody>
          <a:bodyPr/>
          <a:lstStyle/>
          <a:p>
            <a:r>
              <a:rPr lang="pt-BR" sz="4000" dirty="0" smtClean="0"/>
              <a:t>Atendimentos em </a:t>
            </a:r>
            <a:r>
              <a:rPr lang="pt-BR" sz="4000" dirty="0" smtClean="0"/>
              <a:t>2015</a:t>
            </a:r>
            <a:endParaRPr lang="pt-BR" sz="4000" dirty="0"/>
          </a:p>
        </p:txBody>
      </p:sp>
      <p:sp>
        <p:nvSpPr>
          <p:cNvPr id="3" name="Subtítulo 2"/>
          <p:cNvSpPr>
            <a:spLocks noGrp="1"/>
          </p:cNvSpPr>
          <p:nvPr>
            <p:ph type="subTitle" idx="1"/>
          </p:nvPr>
        </p:nvSpPr>
        <p:spPr>
          <a:xfrm>
            <a:off x="955131" y="1764406"/>
            <a:ext cx="8562356" cy="4520484"/>
          </a:xfrm>
        </p:spPr>
        <p:txBody>
          <a:bodyPr>
            <a:normAutofit/>
          </a:bodyPr>
          <a:lstStyle/>
          <a:p>
            <a:pPr algn="just"/>
            <a:r>
              <a:rPr lang="pt-BR" dirty="0"/>
              <a:t>Nossa instituição tem capacidade para atender até </a:t>
            </a:r>
            <a:r>
              <a:rPr lang="pt-BR" dirty="0" smtClean="0"/>
              <a:t>72 </a:t>
            </a:r>
            <a:r>
              <a:rPr lang="pt-BR" dirty="0"/>
              <a:t>crianças e adolescentes, divididas em três casas de acolhimento, todavia ao longo de 2014, o Lar Padilha atendeu </a:t>
            </a:r>
            <a:r>
              <a:rPr lang="pt-BR" dirty="0" smtClean="0"/>
              <a:t>127 </a:t>
            </a:r>
            <a:r>
              <a:rPr lang="pt-BR" dirty="0"/>
              <a:t>crianças e adolescentes, sendo que indiretamente atendemos 88 famílias ao longo do ano, realizando aproximadamente 192 pessoas atendidas indiretamente por nossa equipe técnica. </a:t>
            </a:r>
            <a:endParaRPr lang="pt-BR" dirty="0" smtClean="0"/>
          </a:p>
          <a:p>
            <a:pPr algn="just"/>
            <a:r>
              <a:rPr lang="pt-BR" dirty="0" smtClean="0"/>
              <a:t>Dos </a:t>
            </a:r>
            <a:r>
              <a:rPr lang="pt-BR" dirty="0" smtClean="0"/>
              <a:t>127 </a:t>
            </a:r>
            <a:r>
              <a:rPr lang="pt-BR" dirty="0"/>
              <a:t>acolhimentos, até o momento permanecem na instituição 82 crianças e adolescentes, 21 retornaram para sua família de origem; 05 completaram a maioridade; 03 foram encaminhadas para família substituta; 3 evadiram. Em relação a </a:t>
            </a:r>
            <a:r>
              <a:rPr lang="pt-BR" dirty="0" smtClean="0"/>
              <a:t>2014, </a:t>
            </a:r>
            <a:r>
              <a:rPr lang="pt-BR" dirty="0"/>
              <a:t>houve </a:t>
            </a:r>
            <a:r>
              <a:rPr lang="pt-BR" dirty="0" smtClean="0"/>
              <a:t>aumento </a:t>
            </a:r>
            <a:r>
              <a:rPr lang="pt-BR" dirty="0"/>
              <a:t>do número total de atendimentos, de </a:t>
            </a:r>
            <a:r>
              <a:rPr lang="pt-BR" dirty="0" smtClean="0"/>
              <a:t>106 </a:t>
            </a:r>
            <a:r>
              <a:rPr lang="pt-BR" dirty="0"/>
              <a:t>para </a:t>
            </a:r>
            <a:r>
              <a:rPr lang="pt-BR" dirty="0" smtClean="0"/>
              <a:t>127, </a:t>
            </a:r>
            <a:r>
              <a:rPr lang="pt-BR" dirty="0"/>
              <a:t>isto demonstra a constante procura pelos serviços de acolhimento por parte dos entes públicos e parte devido ao fato da maioria das crianças ter permanecido na instituição, motivado principalmente por serem acolhidos destituídos do poder familiar e pertencentes do mesmo grupo familiar (irmãos), e, em sua maioria, adolescentes, fato que historicamente dificulta um processo de adoção. </a:t>
            </a:r>
          </a:p>
        </p:txBody>
      </p:sp>
    </p:spTree>
    <p:extLst>
      <p:ext uri="{BB962C8B-B14F-4D97-AF65-F5344CB8AC3E}">
        <p14:creationId xmlns:p14="http://schemas.microsoft.com/office/powerpoint/2010/main" val="6474615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839802" y="271100"/>
            <a:ext cx="7766936" cy="1184563"/>
          </a:xfrm>
        </p:spPr>
        <p:txBody>
          <a:bodyPr/>
          <a:lstStyle/>
          <a:p>
            <a:r>
              <a:rPr lang="pt-BR" dirty="0" smtClean="0"/>
              <a:t>Convênios municipais</a:t>
            </a:r>
            <a:endParaRPr lang="pt-BR" dirty="0"/>
          </a:p>
        </p:txBody>
      </p:sp>
      <p:sp>
        <p:nvSpPr>
          <p:cNvPr id="3" name="Subtítulo 2"/>
          <p:cNvSpPr>
            <a:spLocks noGrp="1"/>
          </p:cNvSpPr>
          <p:nvPr>
            <p:ph type="subTitle" idx="1"/>
          </p:nvPr>
        </p:nvSpPr>
        <p:spPr>
          <a:xfrm>
            <a:off x="1938230" y="1859923"/>
            <a:ext cx="7766936" cy="4094018"/>
          </a:xfrm>
        </p:spPr>
        <p:txBody>
          <a:bodyPr>
            <a:normAutofit fontScale="70000" lnSpcReduction="20000"/>
          </a:bodyPr>
          <a:lstStyle/>
          <a:p>
            <a:pPr algn="l"/>
            <a:r>
              <a:rPr lang="pt-BR" dirty="0" smtClean="0"/>
              <a:t>Taquara</a:t>
            </a:r>
          </a:p>
          <a:p>
            <a:pPr algn="l"/>
            <a:r>
              <a:rPr lang="pt-BR" dirty="0" smtClean="0"/>
              <a:t>Igrejinha</a:t>
            </a:r>
          </a:p>
          <a:p>
            <a:pPr algn="l"/>
            <a:r>
              <a:rPr lang="pt-BR" dirty="0" smtClean="0"/>
              <a:t>Rolante</a:t>
            </a:r>
          </a:p>
          <a:p>
            <a:pPr algn="l"/>
            <a:r>
              <a:rPr lang="pt-BR" u="sng" dirty="0" smtClean="0"/>
              <a:t>Três Coroas</a:t>
            </a:r>
          </a:p>
          <a:p>
            <a:pPr algn="l"/>
            <a:r>
              <a:rPr lang="pt-BR" u="sng" dirty="0" smtClean="0"/>
              <a:t>Parobé</a:t>
            </a:r>
            <a:r>
              <a:rPr lang="pt-BR" dirty="0" smtClean="0"/>
              <a:t> </a:t>
            </a:r>
          </a:p>
          <a:p>
            <a:pPr algn="l"/>
            <a:r>
              <a:rPr lang="pt-BR" dirty="0" smtClean="0"/>
              <a:t>Nova Hartz</a:t>
            </a:r>
          </a:p>
          <a:p>
            <a:pPr algn="l"/>
            <a:r>
              <a:rPr lang="pt-BR" u="sng" dirty="0" smtClean="0"/>
              <a:t>Gramado</a:t>
            </a:r>
          </a:p>
          <a:p>
            <a:pPr algn="l"/>
            <a:r>
              <a:rPr lang="pt-BR" dirty="0" smtClean="0"/>
              <a:t>Jaquirana</a:t>
            </a:r>
          </a:p>
          <a:p>
            <a:pPr algn="l"/>
            <a:r>
              <a:rPr lang="pt-BR" dirty="0" smtClean="0"/>
              <a:t>Cambará do Sul</a:t>
            </a:r>
          </a:p>
          <a:p>
            <a:pPr algn="l"/>
            <a:r>
              <a:rPr lang="pt-BR" dirty="0" smtClean="0"/>
              <a:t>Bom Progresso</a:t>
            </a:r>
          </a:p>
          <a:p>
            <a:pPr algn="l"/>
            <a:r>
              <a:rPr lang="pt-BR" dirty="0" smtClean="0"/>
              <a:t>Garibaldi</a:t>
            </a:r>
          </a:p>
          <a:p>
            <a:pPr algn="l"/>
            <a:r>
              <a:rPr lang="pt-BR" dirty="0" smtClean="0"/>
              <a:t>Carlos Barbosa</a:t>
            </a:r>
          </a:p>
          <a:p>
            <a:pPr algn="l"/>
            <a:r>
              <a:rPr lang="pt-BR" dirty="0" smtClean="0"/>
              <a:t>Três Coroas</a:t>
            </a:r>
          </a:p>
          <a:p>
            <a:pPr algn="l"/>
            <a:r>
              <a:rPr lang="pt-BR" dirty="0" smtClean="0"/>
              <a:t>Montenegro</a:t>
            </a:r>
            <a:endParaRPr lang="pt-BR" dirty="0"/>
          </a:p>
        </p:txBody>
      </p:sp>
    </p:spTree>
    <p:extLst>
      <p:ext uri="{BB962C8B-B14F-4D97-AF65-F5344CB8AC3E}">
        <p14:creationId xmlns:p14="http://schemas.microsoft.com/office/powerpoint/2010/main" val="36727857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6634" y="322183"/>
            <a:ext cx="9662983" cy="1870363"/>
          </a:xfrm>
        </p:spPr>
        <p:txBody>
          <a:bodyPr/>
          <a:lstStyle/>
          <a:p>
            <a:pPr algn="ctr"/>
            <a:r>
              <a:rPr lang="pt-BR" sz="4000" dirty="0"/>
              <a:t>Programa de </a:t>
            </a:r>
            <a:r>
              <a:rPr lang="pt-BR" sz="4000" dirty="0" smtClean="0"/>
              <a:t/>
            </a:r>
            <a:br>
              <a:rPr lang="pt-BR" sz="4000" dirty="0" smtClean="0"/>
            </a:br>
            <a:r>
              <a:rPr lang="pt-BR" sz="4000" dirty="0" smtClean="0"/>
              <a:t>Acompanhamento </a:t>
            </a:r>
            <a:r>
              <a:rPr lang="pt-BR" sz="4000" dirty="0"/>
              <a:t>Familiar</a:t>
            </a:r>
          </a:p>
        </p:txBody>
      </p:sp>
      <p:sp>
        <p:nvSpPr>
          <p:cNvPr id="3" name="Subtítulo 2"/>
          <p:cNvSpPr>
            <a:spLocks noGrp="1"/>
          </p:cNvSpPr>
          <p:nvPr>
            <p:ph type="subTitle" idx="1"/>
          </p:nvPr>
        </p:nvSpPr>
        <p:spPr>
          <a:xfrm>
            <a:off x="1507067" y="2660073"/>
            <a:ext cx="7766936" cy="3460172"/>
          </a:xfrm>
        </p:spPr>
        <p:txBody>
          <a:bodyPr>
            <a:normAutofit/>
          </a:bodyPr>
          <a:lstStyle/>
          <a:p>
            <a:pPr lvl="0" algn="just"/>
            <a:r>
              <a:rPr lang="pt-BR" sz="2400" dirty="0"/>
              <a:t>Desempenhado por nossa equipe técnica, é graças a esse programa que cerca de 80% das crianças e adolescentes acolhidos podem realizar visitas periódicas aos seus familiares, preservando assim os vínculos afetivos e viabilizando seu retorno para casa.</a:t>
            </a:r>
          </a:p>
          <a:p>
            <a:endParaRPr lang="pt-BR" sz="2400" dirty="0"/>
          </a:p>
        </p:txBody>
      </p:sp>
    </p:spTree>
    <p:extLst>
      <p:ext uri="{BB962C8B-B14F-4D97-AF65-F5344CB8AC3E}">
        <p14:creationId xmlns:p14="http://schemas.microsoft.com/office/powerpoint/2010/main" val="35757362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38210" y="0"/>
            <a:ext cx="7766936" cy="836328"/>
          </a:xfrm>
        </p:spPr>
        <p:txBody>
          <a:bodyPr/>
          <a:lstStyle/>
          <a:p>
            <a:r>
              <a:rPr lang="pt-BR" sz="4000" dirty="0"/>
              <a:t>Programa de Vida Autônoma</a:t>
            </a:r>
            <a:r>
              <a:rPr lang="pt-BR" dirty="0"/>
              <a:t> </a:t>
            </a:r>
          </a:p>
        </p:txBody>
      </p:sp>
      <p:sp>
        <p:nvSpPr>
          <p:cNvPr id="3" name="Subtítulo 2"/>
          <p:cNvSpPr>
            <a:spLocks noGrp="1"/>
          </p:cNvSpPr>
          <p:nvPr>
            <p:ph type="subTitle" idx="1"/>
          </p:nvPr>
        </p:nvSpPr>
        <p:spPr>
          <a:xfrm>
            <a:off x="889228" y="902231"/>
            <a:ext cx="8782805" cy="3667991"/>
          </a:xfrm>
        </p:spPr>
        <p:txBody>
          <a:bodyPr>
            <a:noAutofit/>
          </a:bodyPr>
          <a:lstStyle/>
          <a:p>
            <a:pPr lvl="0" algn="just"/>
            <a:r>
              <a:rPr lang="pt-BR" sz="2400" dirty="0"/>
              <a:t>Projeto Acolhimento República: implantado em 2011, o projeto oferece apoio aos jovens que já completaram 18 anos. </a:t>
            </a:r>
            <a:endParaRPr lang="pt-BR" sz="2400" dirty="0" smtClean="0"/>
          </a:p>
          <a:p>
            <a:pPr lvl="0" algn="just"/>
            <a:r>
              <a:rPr lang="pt-BR" sz="2400" dirty="0" smtClean="0"/>
              <a:t>O </a:t>
            </a:r>
            <a:r>
              <a:rPr lang="pt-BR" sz="2400" dirty="0"/>
              <a:t>Lar Padilha cede um imóvel para que esses jovens possam morar por até 18 meses, viabilizando que tenham condições de se manter com seus próprios recursos. Cabe salientar que este projeto é exclusivamente para jovens que não possuem perspectivas de retorno ao convívio familiar. Este projeto conta com o apoio institucional e financeiro da Fundação Luterana de </a:t>
            </a:r>
            <a:r>
              <a:rPr lang="pt-BR" sz="2400" dirty="0" err="1"/>
              <a:t>Diaconia</a:t>
            </a:r>
            <a:r>
              <a:rPr lang="pt-BR" sz="2400" dirty="0"/>
              <a:t> – FLD.</a:t>
            </a:r>
          </a:p>
          <a:p>
            <a:endParaRPr lang="pt-BR" sz="2400" dirty="0"/>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576" y="4787128"/>
            <a:ext cx="2364187" cy="1630451"/>
          </a:xfrm>
          <a:prstGeom prst="rect">
            <a:avLst/>
          </a:prstGeom>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8907" y="4787128"/>
            <a:ext cx="2466363" cy="1630452"/>
          </a:xfrm>
          <a:prstGeom prst="rect">
            <a:avLst/>
          </a:prstGeom>
        </p:spPr>
      </p:pic>
    </p:spTree>
    <p:extLst>
      <p:ext uri="{BB962C8B-B14F-4D97-AF65-F5344CB8AC3E}">
        <p14:creationId xmlns:p14="http://schemas.microsoft.com/office/powerpoint/2010/main" val="29439724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85344" y="446996"/>
            <a:ext cx="7766936" cy="1267691"/>
          </a:xfrm>
        </p:spPr>
        <p:txBody>
          <a:bodyPr/>
          <a:lstStyle/>
          <a:p>
            <a:r>
              <a:rPr lang="pt-BR" dirty="0"/>
              <a:t>Inclusão Produtiva</a:t>
            </a:r>
          </a:p>
        </p:txBody>
      </p:sp>
      <p:sp>
        <p:nvSpPr>
          <p:cNvPr id="3" name="Subtítulo 2"/>
          <p:cNvSpPr>
            <a:spLocks noGrp="1"/>
          </p:cNvSpPr>
          <p:nvPr>
            <p:ph type="subTitle" idx="1"/>
          </p:nvPr>
        </p:nvSpPr>
        <p:spPr>
          <a:xfrm>
            <a:off x="1457641" y="2425857"/>
            <a:ext cx="8149998" cy="3369636"/>
          </a:xfrm>
        </p:spPr>
        <p:txBody>
          <a:bodyPr>
            <a:normAutofit/>
          </a:bodyPr>
          <a:lstStyle/>
          <a:p>
            <a:pPr lvl="0" algn="just"/>
            <a:r>
              <a:rPr lang="pt-BR" sz="2000" dirty="0"/>
              <a:t>Incentivo e encaminhamento de adolescentes ao mercado formal de trabalho, sendo que até o presente momento incluímos </a:t>
            </a:r>
            <a:r>
              <a:rPr lang="pt-BR" sz="2000" dirty="0" smtClean="0"/>
              <a:t>5 </a:t>
            </a:r>
            <a:r>
              <a:rPr lang="pt-BR" sz="2000" dirty="0"/>
              <a:t>adolescentes; sendo que tais encaminhamentos complementam o programa de Vida Autônoma e contribuem para o retorno ao convívio familiar.</a:t>
            </a:r>
          </a:p>
          <a:p>
            <a:endParaRPr lang="pt-BR" sz="2000" dirty="0"/>
          </a:p>
        </p:txBody>
      </p:sp>
    </p:spTree>
    <p:extLst>
      <p:ext uri="{BB962C8B-B14F-4D97-AF65-F5344CB8AC3E}">
        <p14:creationId xmlns:p14="http://schemas.microsoft.com/office/powerpoint/2010/main" val="14653385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310274" y="403185"/>
            <a:ext cx="7766936" cy="1330037"/>
          </a:xfrm>
        </p:spPr>
        <p:txBody>
          <a:bodyPr/>
          <a:lstStyle/>
          <a:p>
            <a:r>
              <a:rPr lang="pt-BR" dirty="0"/>
              <a:t>Cursos externos</a:t>
            </a:r>
          </a:p>
        </p:txBody>
      </p:sp>
      <p:sp>
        <p:nvSpPr>
          <p:cNvPr id="3" name="Subtítulo 2"/>
          <p:cNvSpPr>
            <a:spLocks noGrp="1"/>
          </p:cNvSpPr>
          <p:nvPr>
            <p:ph type="subTitle" idx="1"/>
          </p:nvPr>
        </p:nvSpPr>
        <p:spPr>
          <a:xfrm>
            <a:off x="1507067" y="1881809"/>
            <a:ext cx="8167020" cy="4165700"/>
          </a:xfrm>
        </p:spPr>
        <p:txBody>
          <a:bodyPr>
            <a:normAutofit/>
          </a:bodyPr>
          <a:lstStyle/>
          <a:p>
            <a:pPr lvl="0" algn="just"/>
            <a:r>
              <a:rPr lang="pt-BR" dirty="0" smtClean="0"/>
              <a:t>O </a:t>
            </a:r>
            <a:r>
              <a:rPr lang="pt-BR" dirty="0"/>
              <a:t>Lar Padilha tem dado continuidade no processo de formação dos adolescentes e incentivado a participação destes em cursos técnicos e profissionalizantes. Neste ano foi ofertado cursos a todos adolescentes com 16 anos ou mais, sendo que </a:t>
            </a:r>
            <a:r>
              <a:rPr lang="pt-BR" dirty="0" smtClean="0"/>
              <a:t>em 2015 </a:t>
            </a:r>
            <a:r>
              <a:rPr lang="pt-BR" dirty="0"/>
              <a:t>teremos a participação de </a:t>
            </a:r>
            <a:r>
              <a:rPr lang="pt-BR" dirty="0" smtClean="0"/>
              <a:t>11 </a:t>
            </a:r>
            <a:r>
              <a:rPr lang="pt-BR" dirty="0"/>
              <a:t>adolescentes nestes cursos de formação profissional</a:t>
            </a:r>
            <a:r>
              <a:rPr lang="pt-BR" dirty="0" smtClean="0"/>
              <a:t>.</a:t>
            </a:r>
          </a:p>
          <a:p>
            <a:pPr lvl="0" algn="just"/>
            <a:r>
              <a:rPr lang="pt-BR" dirty="0" smtClean="0"/>
              <a:t> </a:t>
            </a:r>
            <a:r>
              <a:rPr lang="pt-BR" dirty="0"/>
              <a:t>Os cursos ofertados são na modalidade Jovem Aprendiz do SENAI/RS na cidade de Rolante, Jovem Aprendiz do SENAC em Taquara/RS, e PRONATEC/Instituto Federal. </a:t>
            </a:r>
            <a:r>
              <a:rPr lang="pt-BR" dirty="0" smtClean="0"/>
              <a:t> </a:t>
            </a:r>
            <a:endParaRPr lang="pt-BR" dirty="0"/>
          </a:p>
          <a:p>
            <a:endParaRPr lang="pt-BR" dirty="0"/>
          </a:p>
        </p:txBody>
      </p:sp>
    </p:spTree>
    <p:extLst>
      <p:ext uri="{BB962C8B-B14F-4D97-AF65-F5344CB8AC3E}">
        <p14:creationId xmlns:p14="http://schemas.microsoft.com/office/powerpoint/2010/main" val="12470324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3282" y="0"/>
            <a:ext cx="3054893" cy="1361209"/>
          </a:xfrm>
        </p:spPr>
        <p:txBody>
          <a:bodyPr/>
          <a:lstStyle/>
          <a:p>
            <a:r>
              <a:rPr lang="pt-BR" dirty="0"/>
              <a:t>Oficinas</a:t>
            </a:r>
          </a:p>
        </p:txBody>
      </p:sp>
      <p:sp>
        <p:nvSpPr>
          <p:cNvPr id="3" name="Subtítulo 2"/>
          <p:cNvSpPr>
            <a:spLocks noGrp="1"/>
          </p:cNvSpPr>
          <p:nvPr>
            <p:ph type="subTitle" idx="1"/>
          </p:nvPr>
        </p:nvSpPr>
        <p:spPr>
          <a:xfrm>
            <a:off x="1152840" y="1456225"/>
            <a:ext cx="7766936" cy="2612350"/>
          </a:xfrm>
        </p:spPr>
        <p:txBody>
          <a:bodyPr>
            <a:normAutofit/>
          </a:bodyPr>
          <a:lstStyle/>
          <a:p>
            <a:pPr algn="just"/>
            <a:r>
              <a:rPr lang="pt-BR" sz="2000" dirty="0" smtClean="0"/>
              <a:t>Ao </a:t>
            </a:r>
            <a:r>
              <a:rPr lang="pt-BR" sz="2000" dirty="0"/>
              <a:t>longo de todo o ano, todas crianças e adolescentes participaram de algumas das atividades a seguir: Informática, cabeleireiro, salão de beleza, música e instrumentos musicais, teatro, HIP HOP, educação ambiental, biblioteca, futebol, protagonismo, capoeira, horta, artesanato, culinária, criatividade,  dança moderna, jornal/</a:t>
            </a:r>
            <a:r>
              <a:rPr lang="pt-BR" sz="2000" dirty="0" err="1"/>
              <a:t>fanzine</a:t>
            </a:r>
            <a:r>
              <a:rPr lang="pt-BR" dirty="0"/>
              <a:t>. </a:t>
            </a: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4963" y="3811394"/>
            <a:ext cx="3254403" cy="2199503"/>
          </a:xfrm>
          <a:prstGeom prst="rect">
            <a:avLst/>
          </a:prstGeom>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9242" y="3805881"/>
            <a:ext cx="3509319" cy="2205016"/>
          </a:xfrm>
          <a:prstGeom prst="rect">
            <a:avLst/>
          </a:prstGeom>
        </p:spPr>
      </p:pic>
    </p:spTree>
    <p:extLst>
      <p:ext uri="{BB962C8B-B14F-4D97-AF65-F5344CB8AC3E}">
        <p14:creationId xmlns:p14="http://schemas.microsoft.com/office/powerpoint/2010/main" val="3166070610"/>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ado">
  <a:themeElements>
    <a:clrScheme name="Facetado">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do">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do">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336</TotalTime>
  <Words>1234</Words>
  <Application>Microsoft Office PowerPoint</Application>
  <PresentationFormat>Personalizar</PresentationFormat>
  <Paragraphs>70</Paragraphs>
  <Slides>29</Slides>
  <Notes>0</Notes>
  <HiddenSlides>0</HiddenSlides>
  <MMClips>0</MMClips>
  <ScaleCrop>false</ScaleCrop>
  <HeadingPairs>
    <vt:vector size="4" baseType="variant">
      <vt:variant>
        <vt:lpstr>Tema</vt:lpstr>
      </vt:variant>
      <vt:variant>
        <vt:i4>1</vt:i4>
      </vt:variant>
      <vt:variant>
        <vt:lpstr>Títulos de slides</vt:lpstr>
      </vt:variant>
      <vt:variant>
        <vt:i4>29</vt:i4>
      </vt:variant>
    </vt:vector>
  </HeadingPairs>
  <TitlesOfParts>
    <vt:vector size="30" baseType="lpstr">
      <vt:lpstr>Facetado</vt:lpstr>
      <vt:lpstr>Apresentação do PowerPoint</vt:lpstr>
      <vt:lpstr>O que é o Lar Padilha? </vt:lpstr>
      <vt:lpstr>Atendimentos em 2015</vt:lpstr>
      <vt:lpstr>Convênios municipais</vt:lpstr>
      <vt:lpstr>Programa de  Acompanhamento Familiar</vt:lpstr>
      <vt:lpstr>Programa de Vida Autônoma </vt:lpstr>
      <vt:lpstr>Inclusão Produtiva</vt:lpstr>
      <vt:lpstr>Cursos externos</vt:lpstr>
      <vt:lpstr>Oficinas</vt:lpstr>
      <vt:lpstr>Passeios</vt:lpstr>
      <vt:lpstr>Gincana de Dia das Crianças</vt:lpstr>
      <vt:lpstr>Noitada Cultural</vt:lpstr>
      <vt:lpstr>Atividades externas </vt:lpstr>
      <vt:lpstr>Apresentação do PowerPoint</vt:lpstr>
      <vt:lpstr>Apresentação do PowerPoint</vt:lpstr>
      <vt:lpstr>Voluntariado e sustentabilidade </vt:lpstr>
      <vt:lpstr>Orçamento 2015</vt:lpstr>
      <vt:lpstr>Projetos e recursos de 2015</vt:lpstr>
      <vt:lpstr>Projetos e recursos de 2015</vt:lpstr>
      <vt:lpstr>Projetos e recursos de 2015</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Nosso Muito Obrigado!</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Inserir logo</dc:title>
  <dc:creator>Windows 8.1</dc:creator>
  <cp:lastModifiedBy>Windows</cp:lastModifiedBy>
  <cp:revision>24</cp:revision>
  <dcterms:created xsi:type="dcterms:W3CDTF">2015-04-16T16:20:57Z</dcterms:created>
  <dcterms:modified xsi:type="dcterms:W3CDTF">2016-05-04T21:32:02Z</dcterms:modified>
</cp:coreProperties>
</file>