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63" r:id="rId10"/>
    <p:sldId id="261" r:id="rId11"/>
    <p:sldId id="262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2010 = 63.995,00</c:v>
                </c:pt>
              </c:strCache>
            </c:strRef>
          </c:tx>
          <c:cat>
            <c:numRef>
              <c:f>Plan1!$A$2:$A$7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Plan1!$B$2:$B$7</c:f>
              <c:numCache>
                <c:formatCode>#,##0.00</c:formatCode>
                <c:ptCount val="6"/>
                <c:pt idx="0">
                  <c:v>63995</c:v>
                </c:pt>
                <c:pt idx="1">
                  <c:v>76082.820000000007</c:v>
                </c:pt>
                <c:pt idx="2">
                  <c:v>96879.97</c:v>
                </c:pt>
                <c:pt idx="3">
                  <c:v>106774.73</c:v>
                </c:pt>
                <c:pt idx="4">
                  <c:v>117261.1</c:v>
                </c:pt>
                <c:pt idx="5">
                  <c:v>120897.45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2011 = 76.082,82</c:v>
                </c:pt>
              </c:strCache>
            </c:strRef>
          </c:tx>
          <c:cat>
            <c:numRef>
              <c:f>Plan1!$A$2:$A$7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Plan1!$C$2:$C$7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2012 = 96.879,97</c:v>
                </c:pt>
              </c:strCache>
            </c:strRef>
          </c:tx>
          <c:cat>
            <c:numRef>
              <c:f>Plan1!$A$2:$A$7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Plan1!$D$2:$D$7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2013 = 106.774,73</c:v>
                </c:pt>
              </c:strCache>
            </c:strRef>
          </c:tx>
          <c:cat>
            <c:numRef>
              <c:f>Plan1!$A$2:$A$7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Plan1!$E$2:$E$7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2014 = 117.261,10</c:v>
                </c:pt>
              </c:strCache>
            </c:strRef>
          </c:tx>
          <c:cat>
            <c:numRef>
              <c:f>Plan1!$A$2:$A$7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Plan1!$F$2:$F$7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2015 = 120.897,45</c:v>
                </c:pt>
              </c:strCache>
            </c:strRef>
          </c:tx>
          <c:cat>
            <c:numRef>
              <c:f>Plan1!$A$2:$A$7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Plan1!$G$2:$G$7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15168"/>
        <c:axId val="113942912"/>
      </c:lineChart>
      <c:catAx>
        <c:axId val="10701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942912"/>
        <c:crosses val="autoZero"/>
        <c:auto val="1"/>
        <c:lblAlgn val="ctr"/>
        <c:lblOffset val="100"/>
        <c:noMultiLvlLbl val="0"/>
      </c:catAx>
      <c:valAx>
        <c:axId val="1139429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07015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2010 = 63.995,00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APAE = 21.243,20</c:v>
                </c:pt>
                <c:pt idx="1">
                  <c:v>Apromim = 15.969,60</c:v>
                </c:pt>
                <c:pt idx="2">
                  <c:v>Lar das Meninas = 2.600,00</c:v>
                </c:pt>
                <c:pt idx="3">
                  <c:v>Escola Emílio Dani = 4.600,00</c:v>
                </c:pt>
              </c:strCache>
            </c:strRef>
          </c:cat>
          <c:val>
            <c:numRef>
              <c:f>Plan1!$B$2:$B$5</c:f>
              <c:numCache>
                <c:formatCode>#,##0</c:formatCode>
                <c:ptCount val="4"/>
                <c:pt idx="0" formatCode="#,##0.00">
                  <c:v>21243.200000000001</c:v>
                </c:pt>
                <c:pt idx="1">
                  <c:v>15969.6</c:v>
                </c:pt>
                <c:pt idx="2" formatCode="#,##0.00">
                  <c:v>2600</c:v>
                </c:pt>
                <c:pt idx="3" formatCode="#,##0.00">
                  <c:v>4600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013248"/>
        <c:axId val="109270528"/>
      </c:barChart>
      <c:catAx>
        <c:axId val="107013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270528"/>
        <c:auto val="1"/>
        <c:lblAlgn val="ctr"/>
        <c:lblOffset val="100"/>
        <c:noMultiLvlLbl val="0"/>
      </c:catAx>
      <c:valAx>
        <c:axId val="10927052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07013248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2011 = 76.082,82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3"/>
                <c:pt idx="0">
                  <c:v>APAE = 31.500,00</c:v>
                </c:pt>
                <c:pt idx="1">
                  <c:v>Apromim = 15.512,00</c:v>
                </c:pt>
                <c:pt idx="2">
                  <c:v>Lar das Meninas = 1.200,00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52096"/>
        <c:axId val="114080000"/>
      </c:barChart>
      <c:catAx>
        <c:axId val="114052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4080000"/>
        <c:auto val="1"/>
        <c:lblAlgn val="ctr"/>
        <c:lblOffset val="100"/>
        <c:noMultiLvlLbl val="0"/>
      </c:catAx>
      <c:valAx>
        <c:axId val="11408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052096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2012 = 96.879,97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APAE = 62.630,93</c:v>
                </c:pt>
                <c:pt idx="1">
                  <c:v>Amigos do Livro = 5.000</c:v>
                </c:pt>
                <c:pt idx="2">
                  <c:v>Lar Padilha = 18.316,00</c:v>
                </c:pt>
                <c:pt idx="3">
                  <c:v>Lar das Meninas = 11.340,00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478528"/>
        <c:axId val="115589120"/>
      </c:barChart>
      <c:catAx>
        <c:axId val="115478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5589120"/>
        <c:auto val="1"/>
        <c:lblAlgn val="ctr"/>
        <c:lblOffset val="100"/>
        <c:noMultiLvlLbl val="0"/>
      </c:catAx>
      <c:valAx>
        <c:axId val="11558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478528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2013 =106.774,73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APAE = 48.918,30</c:v>
                </c:pt>
                <c:pt idx="1">
                  <c:v>Lar Padilha = 19.113,14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481216"/>
        <c:axId val="115544832"/>
      </c:barChart>
      <c:catAx>
        <c:axId val="11548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15544832"/>
        <c:crosses val="autoZero"/>
        <c:auto val="1"/>
        <c:lblAlgn val="ctr"/>
        <c:lblOffset val="100"/>
        <c:noMultiLvlLbl val="0"/>
      </c:catAx>
      <c:valAx>
        <c:axId val="115544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48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2014 = 117.261,10</c:v>
                </c:pt>
              </c:strCache>
            </c:strRef>
          </c:tx>
          <c:invertIfNegative val="0"/>
          <c:cat>
            <c:strRef>
              <c:f>Plan1!$A$2:$A$4</c:f>
              <c:strCache>
                <c:ptCount val="3"/>
                <c:pt idx="0">
                  <c:v>APAE = 64.691,18</c:v>
                </c:pt>
                <c:pt idx="1">
                  <c:v>Amigos do Livro = 9.600,00</c:v>
                </c:pt>
                <c:pt idx="2">
                  <c:v>Lar Padilha = 15.316,84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223488"/>
        <c:axId val="108238720"/>
      </c:barChart>
      <c:catAx>
        <c:axId val="1082234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238720"/>
        <c:crosses val="autoZero"/>
        <c:auto val="1"/>
        <c:lblAlgn val="ctr"/>
        <c:lblOffset val="100"/>
        <c:noMultiLvlLbl val="0"/>
      </c:catAx>
      <c:valAx>
        <c:axId val="108238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223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2015 = 120.897,45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APAE = 111.295,07</c:v>
                </c:pt>
                <c:pt idx="1">
                  <c:v>Lar Padilha = 77.295,07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20864"/>
        <c:axId val="115622656"/>
      </c:barChart>
      <c:catAx>
        <c:axId val="11562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15622656"/>
        <c:crosses val="autoZero"/>
        <c:auto val="1"/>
        <c:lblAlgn val="ctr"/>
        <c:lblOffset val="100"/>
        <c:noMultiLvlLbl val="0"/>
      </c:catAx>
      <c:valAx>
        <c:axId val="115622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620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Plan1!$A$2:$A$3</c:f>
              <c:strCache>
                <c:ptCount val="2"/>
                <c:pt idx="0">
                  <c:v>APAE = 63.108,00</c:v>
                </c:pt>
                <c:pt idx="1">
                  <c:v>Lar Padilha = 38.609,96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46848"/>
        <c:axId val="115649152"/>
      </c:barChart>
      <c:catAx>
        <c:axId val="115646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15649152"/>
        <c:crosses val="autoZero"/>
        <c:auto val="1"/>
        <c:lblAlgn val="ctr"/>
        <c:lblOffset val="100"/>
        <c:noMultiLvlLbl val="0"/>
      </c:catAx>
      <c:valAx>
        <c:axId val="115649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646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8138B2-4ECC-474D-9CA7-5F84D43BD898}" type="datetimeFigureOut">
              <a:rPr lang="pt-BR" smtClean="0"/>
              <a:t>03/05/2016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FDAC10-053B-4914-9788-2B6EC12ADC01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97560"/>
          </a:xfrm>
        </p:spPr>
        <p:txBody>
          <a:bodyPr>
            <a:normAutofit/>
          </a:bodyPr>
          <a:lstStyle/>
          <a:p>
            <a:r>
              <a:rPr lang="pt-BR" dirty="0" smtClean="0"/>
              <a:t>COMDICA </a:t>
            </a:r>
            <a:br>
              <a:rPr lang="pt-BR" dirty="0" smtClean="0"/>
            </a:br>
            <a:r>
              <a:rPr lang="pt-BR" dirty="0" smtClean="0"/>
              <a:t> Conselho Municipal dos Direitos da Criança e do Adolescente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4941168"/>
            <a:ext cx="7854696" cy="1152128"/>
          </a:xfrm>
        </p:spPr>
        <p:txBody>
          <a:bodyPr>
            <a:normAutofit/>
          </a:bodyPr>
          <a:lstStyle/>
          <a:p>
            <a:r>
              <a:rPr lang="pt-BR" sz="6000" dirty="0" smtClean="0"/>
              <a:t>Taquara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9522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Prestação de contas dos recursos do Fundo Municipal da Criança e </a:t>
            </a:r>
            <a:r>
              <a:rPr lang="pt-BR" sz="3600" dirty="0" smtClean="0"/>
              <a:t>Adolescente/2015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31446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8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Prestação de contas dos recursos do Fundo Municipal da Criança e Adolescente/2015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89649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798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Prestação de contas dos recursos do Fundo Municipal da Criança e Adolescente/2015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84598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364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Prestação de contas dos recursos do Fundo Municipal da Criança e Adolescente/2015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99116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7862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Prestação de contas dos recursos do Fundo Municipal da Criança e Adolescente/2015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7937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4895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Prestação de contas dos recursos do Fundo Municipal da Criança e Adolescente/2015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76708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1367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Prestação de contas dos recursos do Fundo Municipal da Criança e Adolescente/2015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6319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111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pt-BR" sz="6000" dirty="0" smtClean="0"/>
              <a:t>O que é o COMDICA?</a:t>
            </a:r>
            <a:br>
              <a:rPr lang="pt-BR" sz="6000" dirty="0" smtClean="0"/>
            </a:br>
            <a:endParaRPr lang="pt-BR" sz="6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É o Conselho Municipal dos Direitos da Criança e do Adolescente responsável por debater junto a sociedade políticas públicas no âmbito da infância e juventude;</a:t>
            </a:r>
          </a:p>
          <a:p>
            <a:r>
              <a:rPr lang="pt-BR" dirty="0" smtClean="0"/>
              <a:t>É formado por representantes de entidades da sociedade civil organizada e por representantes governamentais;</a:t>
            </a:r>
          </a:p>
          <a:p>
            <a:r>
              <a:rPr lang="pt-BR" dirty="0" smtClean="0"/>
              <a:t>É o órgão fiscalizador de programas e projetos que atuem no atendimento de crianças e adolescentes em nosso município;</a:t>
            </a:r>
          </a:p>
          <a:p>
            <a:r>
              <a:rPr lang="pt-BR" dirty="0" smtClean="0"/>
              <a:t>É responsável por gerir recursos do Fundo Municipal da Criança e Adolescente e analisar projetos de para repassar recursos do mesmo;</a:t>
            </a:r>
          </a:p>
          <a:p>
            <a:r>
              <a:rPr lang="pt-BR" dirty="0" smtClean="0"/>
              <a:t>É responsável por organizar a eleição do Conselho Tutelar;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1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Quais entidades compõe o COMDICA?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APAE</a:t>
            </a:r>
          </a:p>
          <a:p>
            <a:r>
              <a:rPr lang="pt-BR" dirty="0" smtClean="0"/>
              <a:t>Lar Padilha</a:t>
            </a:r>
          </a:p>
          <a:p>
            <a:r>
              <a:rPr lang="pt-BR" dirty="0" smtClean="0"/>
              <a:t>Biblioteca Amigos do Livro</a:t>
            </a:r>
          </a:p>
          <a:p>
            <a:r>
              <a:rPr lang="pt-BR" dirty="0" err="1" smtClean="0"/>
              <a:t>Faccat</a:t>
            </a:r>
            <a:endParaRPr lang="pt-BR" dirty="0" smtClean="0"/>
          </a:p>
          <a:p>
            <a:r>
              <a:rPr lang="pt-BR" dirty="0" smtClean="0"/>
              <a:t>AABB Comunidade</a:t>
            </a:r>
          </a:p>
          <a:p>
            <a:r>
              <a:rPr lang="pt-BR" dirty="0" smtClean="0"/>
              <a:t>Sindicato dos Comerciários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Quais órgãos governamentais compõe o COMDICA?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Secretaria Municipal de Educação</a:t>
            </a:r>
          </a:p>
          <a:p>
            <a:r>
              <a:rPr lang="pt-BR" dirty="0" smtClean="0"/>
              <a:t>Secretaria Municipal de Desenvolvimento Social e habitação</a:t>
            </a:r>
          </a:p>
          <a:p>
            <a:r>
              <a:rPr lang="pt-BR" dirty="0" smtClean="0"/>
              <a:t>Secretaria Municipal de Saúde</a:t>
            </a:r>
          </a:p>
          <a:p>
            <a:r>
              <a:rPr lang="pt-BR" dirty="0" smtClean="0"/>
              <a:t>Secretaria Municipal de Orçamento e Finanças</a:t>
            </a:r>
          </a:p>
          <a:p>
            <a:r>
              <a:rPr lang="pt-BR" dirty="0" smtClean="0"/>
              <a:t>Câmara de Vereadores </a:t>
            </a:r>
          </a:p>
          <a:p>
            <a:r>
              <a:rPr lang="pt-BR" dirty="0" smtClean="0"/>
              <a:t>Brigada Militar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66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ações do COMDICA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SEMANECA – Semana de atividades alusivas ao aniversário do Estatuto da Criança e do adolescente</a:t>
            </a:r>
          </a:p>
          <a:p>
            <a:r>
              <a:rPr lang="pt-BR" dirty="0" smtClean="0"/>
              <a:t>Campanha de doações de imposto de renda</a:t>
            </a:r>
          </a:p>
          <a:p>
            <a:r>
              <a:rPr lang="pt-BR" dirty="0" smtClean="0"/>
              <a:t>Eleição do Conselho Tutelar</a:t>
            </a:r>
          </a:p>
          <a:p>
            <a:r>
              <a:rPr lang="pt-BR" dirty="0" smtClean="0"/>
              <a:t>Conferência Municipal dos Direitos da Criança e do Adolescente</a:t>
            </a:r>
          </a:p>
          <a:p>
            <a:r>
              <a:rPr lang="pt-BR" dirty="0" smtClean="0"/>
              <a:t>Campanha </a:t>
            </a:r>
            <a:r>
              <a:rPr lang="pt-BR" dirty="0" err="1" smtClean="0"/>
              <a:t>Tô</a:t>
            </a:r>
            <a:r>
              <a:rPr lang="pt-BR" dirty="0" smtClean="0"/>
              <a:t> Limpo – Campanha alusiva a proibição da venda de bebidas alcoólicas para adolescentes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6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t-BR" dirty="0" smtClean="0"/>
              <a:t>Como posso doar o IR?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16624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1 )Procure uma das entidades aptas a receberem valores do Fundo Municipal e manifestem o interesse em se tornar um doador;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2)Deposite o valor que pode ser até 6% do imposto devido até o mês de dezembro do corrente ano fiscal diretamente na conta do Fundo Municipal;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3)De posse do comprovante do depósito procure uma das entidades e manifeste o interesse que este valor doado seja revertido para esta entidade e exija o recibo que o COMDICA fornece, manifestando então para qual entidade gostaria que fosse os recursos, podendo inclusive ser dividido os valores;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056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4) Guarde o recibo expedido pelo COMDICA para apresentar ao seu contador quando for entregar a declaração de Imposto de Renda;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5) Dos valores doados até o mês de dezembro o COMDICA retém 20% para as ações do próprio Conselho; 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6) Para aqueles que não antecipam a doação no mês de dezembro, é dado uma segunda oportunidade para fazer a doação no momento da entrega da declaração do Imposto de Renda diretamente na própria declaração expedindo uma guia própria para este fim, onde o próprio sistema calculara o valor a ser doado; todavia, neste momento o valor é de apenas 3% do Imposto devido e não poderá ser direcionado o valor a uma determinada entidade</a:t>
            </a:r>
            <a:r>
              <a:rPr lang="pt-BR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1572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endParaRPr lang="pt-BR" sz="2800" dirty="0" smtClean="0"/>
          </a:p>
          <a:p>
            <a:pPr algn="just"/>
            <a:r>
              <a:rPr lang="pt-BR" sz="2800" dirty="0" smtClean="0"/>
              <a:t>7) </a:t>
            </a:r>
            <a:r>
              <a:rPr lang="pt-BR" sz="2800" dirty="0"/>
              <a:t>Os valores doados no mês de abril no momento da entrega da declaração ficam com o Fundo Municipal, gerido pelo COMDICA, que após levantar as demandas e custos da execução de ações do próprio COMDICA poderá abrir edital e disponibilizar os valores remanescentes para serem aplicados de acordo com as necessidades da política de atendimento </a:t>
            </a:r>
            <a:r>
              <a:rPr lang="pt-BR" sz="2800" dirty="0" smtClean="0"/>
              <a:t>da </a:t>
            </a:r>
            <a:r>
              <a:rPr lang="pt-BR" sz="2800" dirty="0"/>
              <a:t>criança e </a:t>
            </a:r>
            <a:r>
              <a:rPr lang="pt-BR" sz="2800" dirty="0" smtClean="0"/>
              <a:t>do adolescente </a:t>
            </a:r>
            <a:r>
              <a:rPr lang="pt-BR" sz="2800" dirty="0"/>
              <a:t>em nosso município;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48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de doações IR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71681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084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616</Words>
  <Application>Microsoft Office PowerPoint</Application>
  <PresentationFormat>Apresentação na tela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Fluxo</vt:lpstr>
      <vt:lpstr>COMDICA   Conselho Municipal dos Direitos da Criança e do Adolescente</vt:lpstr>
      <vt:lpstr>O que é o COMDICA? </vt:lpstr>
      <vt:lpstr>Quais entidades compõe o COMDICA?</vt:lpstr>
      <vt:lpstr>Quais órgãos governamentais compõe o COMDICA?</vt:lpstr>
      <vt:lpstr>Principais ações do COMDICA</vt:lpstr>
      <vt:lpstr>Como posso doar o IR?</vt:lpstr>
      <vt:lpstr>Apresentação do PowerPoint</vt:lpstr>
      <vt:lpstr>Apresentação do PowerPoint</vt:lpstr>
      <vt:lpstr>Histórico de doações IR</vt:lpstr>
      <vt:lpstr>Prestação de contas dos recursos do Fundo Municipal da Criança e Adolescente/2015</vt:lpstr>
      <vt:lpstr>Prestação de contas dos recursos do Fundo Municipal da Criança e Adolescente/2015</vt:lpstr>
      <vt:lpstr>Prestação de contas dos recursos do Fundo Municipal da Criança e Adolescente/2015</vt:lpstr>
      <vt:lpstr>Prestação de contas dos recursos do Fundo Municipal da Criança e Adolescente/2015</vt:lpstr>
      <vt:lpstr>Prestação de contas dos recursos do Fundo Municipal da Criança e Adolescente/2015</vt:lpstr>
      <vt:lpstr>Prestação de contas dos recursos do Fundo Municipal da Criança e Adolescente/2015</vt:lpstr>
      <vt:lpstr>Prestação de contas dos recursos do Fundo Municipal da Criança e Adolescente/2015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</dc:creator>
  <cp:lastModifiedBy>Windows</cp:lastModifiedBy>
  <cp:revision>16</cp:revision>
  <dcterms:created xsi:type="dcterms:W3CDTF">2015-05-05T00:07:20Z</dcterms:created>
  <dcterms:modified xsi:type="dcterms:W3CDTF">2016-05-04T01:23:09Z</dcterms:modified>
</cp:coreProperties>
</file>